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5" r:id="rId1"/>
  </p:sldMasterIdLst>
  <p:notesMasterIdLst>
    <p:notesMasterId r:id="rId59"/>
  </p:notesMasterIdLst>
  <p:sldIdLst>
    <p:sldId id="256" r:id="rId2"/>
    <p:sldId id="257" r:id="rId3"/>
    <p:sldId id="258" r:id="rId4"/>
    <p:sldId id="31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9" r:id="rId23"/>
    <p:sldId id="280" r:id="rId24"/>
    <p:sldId id="281" r:id="rId25"/>
    <p:sldId id="282" r:id="rId26"/>
    <p:sldId id="284" r:id="rId27"/>
    <p:sldId id="287" r:id="rId28"/>
    <p:sldId id="288" r:id="rId29"/>
    <p:sldId id="293" r:id="rId30"/>
    <p:sldId id="294" r:id="rId31"/>
    <p:sldId id="295" r:id="rId32"/>
    <p:sldId id="296" r:id="rId33"/>
    <p:sldId id="289" r:id="rId34"/>
    <p:sldId id="290" r:id="rId35"/>
    <p:sldId id="291" r:id="rId36"/>
    <p:sldId id="292"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9" r:id="rId51"/>
    <p:sldId id="320" r:id="rId52"/>
    <p:sldId id="321" r:id="rId53"/>
    <p:sldId id="322" r:id="rId54"/>
    <p:sldId id="323" r:id="rId55"/>
    <p:sldId id="324" r:id="rId56"/>
    <p:sldId id="325" r:id="rId57"/>
    <p:sldId id="326" r:id="rId5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1026DA-DE4F-41F4-A86C-0D9A2F5251D9}">
  <a:tblStyle styleId="{7D1026DA-DE4F-41F4-A86C-0D9A2F5251D9}"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4660"/>
  </p:normalViewPr>
  <p:slideViewPr>
    <p:cSldViewPr snapToGrid="0">
      <p:cViewPr varScale="1">
        <p:scale>
          <a:sx n="70" d="100"/>
          <a:sy n="70" d="100"/>
        </p:scale>
        <p:origin x="150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37880153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1" name="Shape 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97326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first Ramp meter in North America was simply a police office standing at a freeway entrance ramp, who would stop vehicles and release them for entry at a pre-determined rate. Also used widely in other countries too</a:t>
            </a:r>
          </a:p>
        </p:txBody>
      </p:sp>
    </p:spTree>
    <p:extLst>
      <p:ext uri="{BB962C8B-B14F-4D97-AF65-F5344CB8AC3E}">
        <p14:creationId xmlns:p14="http://schemas.microsoft.com/office/powerpoint/2010/main" val="1768441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In Ohio, there are ramp meters in the Cleveland, Columbus, and recently the Cincinnati area. </a:t>
            </a:r>
          </a:p>
          <a:p>
            <a:pPr>
              <a:spcBef>
                <a:spcPts val="0"/>
              </a:spcBef>
              <a:buNone/>
            </a:pPr>
            <a:r>
              <a:rPr lang="en"/>
              <a:t>The Cincinnati ramp meters are located along east-bound Interstate 74, from North Bend road through Spring Grove Ave. </a:t>
            </a:r>
          </a:p>
        </p:txBody>
      </p:sp>
    </p:spTree>
    <p:extLst>
      <p:ext uri="{BB962C8B-B14F-4D97-AF65-F5344CB8AC3E}">
        <p14:creationId xmlns:p14="http://schemas.microsoft.com/office/powerpoint/2010/main" val="2811941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92100" rtl="0">
              <a:lnSpc>
                <a:spcPct val="115000"/>
              </a:lnSpc>
              <a:spcBef>
                <a:spcPts val="0"/>
              </a:spcBef>
              <a:buClr>
                <a:schemeClr val="dk1"/>
              </a:buClr>
              <a:buSzPct val="100000"/>
              <a:buFont typeface="Arial"/>
              <a:buChar char="•"/>
            </a:pPr>
            <a:r>
              <a:rPr lang="en" sz="1000" b="1">
                <a:solidFill>
                  <a:schemeClr val="dk1"/>
                </a:solidFill>
              </a:rPr>
              <a:t>Metering Signal:</a:t>
            </a:r>
            <a:r>
              <a:rPr lang="en" sz="1000">
                <a:solidFill>
                  <a:schemeClr val="dk1"/>
                </a:solidFill>
              </a:rPr>
              <a:t> Indicating to drivers when they can enter the ramp using a green light (go) and red light (wait)</a:t>
            </a:r>
          </a:p>
          <a:p>
            <a:pPr marL="457200" lvl="0" indent="-292100" rtl="0">
              <a:lnSpc>
                <a:spcPct val="115000"/>
              </a:lnSpc>
              <a:spcBef>
                <a:spcPts val="0"/>
              </a:spcBef>
              <a:buClr>
                <a:schemeClr val="dk1"/>
              </a:buClr>
              <a:buSzPct val="100000"/>
              <a:buFont typeface="Arial"/>
              <a:buChar char="•"/>
            </a:pPr>
            <a:r>
              <a:rPr lang="en" sz="1000" b="1">
                <a:solidFill>
                  <a:schemeClr val="dk1"/>
                </a:solidFill>
              </a:rPr>
              <a:t>Ramp Controller: </a:t>
            </a:r>
            <a:r>
              <a:rPr lang="en" sz="1000">
                <a:solidFill>
                  <a:schemeClr val="dk1"/>
                </a:solidFill>
              </a:rPr>
              <a:t>Controls ramp metering rate</a:t>
            </a:r>
          </a:p>
          <a:p>
            <a:pPr marL="457200" lvl="0" indent="-292100" rtl="0">
              <a:lnSpc>
                <a:spcPct val="115000"/>
              </a:lnSpc>
              <a:spcBef>
                <a:spcPts val="0"/>
              </a:spcBef>
              <a:buClr>
                <a:schemeClr val="dk1"/>
              </a:buClr>
              <a:buSzPct val="100000"/>
              <a:buFont typeface="Arial"/>
              <a:buChar char="•"/>
            </a:pPr>
            <a:r>
              <a:rPr lang="en" sz="1000" b="1">
                <a:solidFill>
                  <a:schemeClr val="dk1"/>
                </a:solidFill>
              </a:rPr>
              <a:t>Detectors: </a:t>
            </a:r>
            <a:r>
              <a:rPr lang="en" sz="1000">
                <a:solidFill>
                  <a:schemeClr val="dk1"/>
                </a:solidFill>
              </a:rPr>
              <a:t>vehicle count, speed, and freeway occupancy</a:t>
            </a:r>
            <a:r>
              <a:rPr lang="en" sz="1000" b="1">
                <a:solidFill>
                  <a:schemeClr val="dk1"/>
                </a:solidFill>
              </a:rPr>
              <a:t> </a:t>
            </a:r>
          </a:p>
          <a:p>
            <a:pPr marL="457200" lvl="0" indent="-292100" rtl="0">
              <a:lnSpc>
                <a:spcPct val="115000"/>
              </a:lnSpc>
              <a:spcBef>
                <a:spcPts val="0"/>
              </a:spcBef>
              <a:buClr>
                <a:schemeClr val="dk1"/>
              </a:buClr>
              <a:buSzPct val="100000"/>
              <a:buFont typeface="Arial"/>
              <a:buChar char="•"/>
            </a:pPr>
            <a:r>
              <a:rPr lang="en" sz="1000" b="1">
                <a:solidFill>
                  <a:schemeClr val="dk1"/>
                </a:solidFill>
              </a:rPr>
              <a:t>Traffic Management Center: </a:t>
            </a:r>
            <a:r>
              <a:rPr lang="en" sz="1000">
                <a:solidFill>
                  <a:schemeClr val="dk1"/>
                </a:solidFill>
              </a:rPr>
              <a:t>Collects vehicle presence information of upstream, downstream and at ramp entrance (i.e., queues). TMC and detectors are only part of the traffic-responsive ramp meter systems. </a:t>
            </a:r>
          </a:p>
          <a:p>
            <a:pPr lvl="0" rtl="0">
              <a:spcBef>
                <a:spcPts val="0"/>
              </a:spcBef>
              <a:buNone/>
            </a:pPr>
            <a:r>
              <a:rPr lang="en"/>
              <a:t>***We are focusing on the Fixed-time ramp meters for our study site, so TMC and detectors will not be involved.</a:t>
            </a:r>
          </a:p>
        </p:txBody>
      </p:sp>
    </p:spTree>
    <p:extLst>
      <p:ext uri="{BB962C8B-B14F-4D97-AF65-F5344CB8AC3E}">
        <p14:creationId xmlns:p14="http://schemas.microsoft.com/office/powerpoint/2010/main" val="247784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sz="1000">
                <a:solidFill>
                  <a:schemeClr val="dk1"/>
                </a:solidFill>
              </a:rPr>
              <a:t>These charts display the standard recommendations by the Federal Highway Administration. (Bottom chart): Our study site entrance ramp volume is in the 500 &lt; RV &lt; 900 range, so we developed two scenarios. One is single lane and the other is dual lane. (Point to top chart): We used the 2 gray levels of chart 1. </a:t>
            </a:r>
          </a:p>
        </p:txBody>
      </p:sp>
    </p:spTree>
    <p:extLst>
      <p:ext uri="{BB962C8B-B14F-4D97-AF65-F5344CB8AC3E}">
        <p14:creationId xmlns:p14="http://schemas.microsoft.com/office/powerpoint/2010/main" val="2264964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000">
                <a:solidFill>
                  <a:schemeClr val="dk1"/>
                </a:solidFill>
              </a:rPr>
              <a:t>Queue storage length is incredibly long, we can add an additional lane to shorten the queue length. Length needed for acceleration depends on the desired merging speed and the incline of the entrance ramp. </a:t>
            </a:r>
          </a:p>
        </p:txBody>
      </p:sp>
    </p:spTree>
    <p:extLst>
      <p:ext uri="{BB962C8B-B14F-4D97-AF65-F5344CB8AC3E}">
        <p14:creationId xmlns:p14="http://schemas.microsoft.com/office/powerpoint/2010/main" val="3616626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42926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lnSpc>
                <a:spcPct val="115000"/>
              </a:lnSpc>
              <a:spcBef>
                <a:spcPts val="480"/>
              </a:spcBef>
              <a:buNone/>
            </a:pPr>
            <a:r>
              <a:rPr lang="en" sz="1000">
                <a:solidFill>
                  <a:schemeClr val="dk1"/>
                </a:solidFill>
              </a:rPr>
              <a:t>Traffic diversion to local streets; Increased on-ramp delay, emissions and fuel consumption; Costs of installation, maintenance, enforcement &amp; public relations; SPILLBACK, But we can otherwise solve these</a:t>
            </a:r>
          </a:p>
          <a:p>
            <a:pPr>
              <a:spcBef>
                <a:spcPts val="0"/>
              </a:spcBef>
              <a:buNone/>
            </a:pPr>
            <a:endParaRPr/>
          </a:p>
        </p:txBody>
      </p:sp>
    </p:spTree>
    <p:extLst>
      <p:ext uri="{BB962C8B-B14F-4D97-AF65-F5344CB8AC3E}">
        <p14:creationId xmlns:p14="http://schemas.microsoft.com/office/powerpoint/2010/main" val="1876139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000">
                <a:solidFill>
                  <a:schemeClr val="dk1"/>
                </a:solidFill>
              </a:rPr>
              <a:t>Geometry issues (ramp isn’t long enough….need enough length, taking into account incline as well, to allow appropriate accelerate after the signal head. Also, there needs to be enough room for cars to queue without spilling back onto local streets.  In  some instances, the geometry of the ramp can be altered (whether it is by lengthening the ramp, adding a lane, etc), but then it becomes a cost / benefits issue. </a:t>
            </a:r>
          </a:p>
        </p:txBody>
      </p:sp>
    </p:spTree>
    <p:extLst>
      <p:ext uri="{BB962C8B-B14F-4D97-AF65-F5344CB8AC3E}">
        <p14:creationId xmlns:p14="http://schemas.microsoft.com/office/powerpoint/2010/main" val="3926805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rgbClr val="252525"/>
                </a:solidFill>
              </a:rPr>
              <a:t>The Level of Service rating is used to analyze highways by categorizing traffic flow and assigning quality levels of traffic based on performance measure like speed, density,etc. The ratings provided range from A-F, with A having the best traffic flow, steady speeds, easy lane changes, and good safety distances. And F having irregular speeds, overcrowding on the freeway, and an inability to change lanes. In the C,D and occasionally E levels of service, ramp meter implementation is extremely helpful. In levels A and B, a ramp meter is not needed because traffic flow is already near optimal level. In levels E and F, traffic is so greatly congested that a ramp meter will not be of any assistance.  </a:t>
            </a:r>
          </a:p>
        </p:txBody>
      </p:sp>
    </p:spTree>
    <p:extLst>
      <p:ext uri="{BB962C8B-B14F-4D97-AF65-F5344CB8AC3E}">
        <p14:creationId xmlns:p14="http://schemas.microsoft.com/office/powerpoint/2010/main" val="260158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3556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roughly a decade, very little progress has been made in decreasing the percentage of passenger vehicle occupant deaths occurring each year.</a:t>
            </a:r>
          </a:p>
          <a:p>
            <a:pPr lvl="0" algn="ctr" rtl="0">
              <a:spcBef>
                <a:spcPts val="0"/>
              </a:spcBef>
              <a:buClr>
                <a:schemeClr val="dk1"/>
              </a:buClr>
              <a:buSzPct val="100000"/>
              <a:buFont typeface="Arial"/>
              <a:buNone/>
            </a:pPr>
            <a:r>
              <a:rPr lang="en"/>
              <a:t>Greater areas of traffic congestion have been found to correlate with greater vehicular accident rates.  </a:t>
            </a:r>
            <a:r>
              <a:rPr lang="en" sz="900"/>
              <a:t> </a:t>
            </a:r>
            <a:r>
              <a:rPr lang="en" sz="900">
                <a:solidFill>
                  <a:schemeClr val="dk1"/>
                </a:solidFill>
              </a:rPr>
              <a:t>HAVE AN INTERACTIVE ASPECT TO BEGINNING</a:t>
            </a:r>
          </a:p>
          <a:p>
            <a:pPr lvl="0" algn="ctr" rtl="0">
              <a:spcBef>
                <a:spcPts val="0"/>
              </a:spcBef>
              <a:buClr>
                <a:schemeClr val="dk1"/>
              </a:buClr>
              <a:buSzPct val="122222"/>
              <a:buFont typeface="Arial"/>
              <a:buNone/>
            </a:pPr>
            <a:r>
              <a:rPr lang="en" sz="900">
                <a:solidFill>
                  <a:schemeClr val="dk1"/>
                </a:solidFill>
              </a:rPr>
              <a:t>RAISE OF HANDS, ETC</a:t>
            </a:r>
          </a:p>
          <a:p>
            <a:pPr lvl="0" algn="ctr" rtl="0">
              <a:spcBef>
                <a:spcPts val="0"/>
              </a:spcBef>
              <a:buClr>
                <a:schemeClr val="dk1"/>
              </a:buClr>
              <a:buFont typeface="Arial"/>
              <a:buNone/>
            </a:pPr>
            <a:endParaRPr sz="900">
              <a:solidFill>
                <a:schemeClr val="dk1"/>
              </a:solidFill>
            </a:endParaRPr>
          </a:p>
          <a:p>
            <a:pPr lvl="0" algn="ctr" rtl="0">
              <a:spcBef>
                <a:spcPts val="0"/>
              </a:spcBef>
              <a:buClr>
                <a:schemeClr val="dk1"/>
              </a:buClr>
              <a:buSzPct val="122222"/>
              <a:buFont typeface="Arial"/>
              <a:buNone/>
            </a:pPr>
            <a:r>
              <a:rPr lang="en" sz="900">
                <a:solidFill>
                  <a:schemeClr val="dk1"/>
                </a:solidFill>
              </a:rPr>
              <a:t>HOOK/ TRAFFIC BACKUP </a:t>
            </a:r>
          </a:p>
          <a:p>
            <a:pPr lvl="0" algn="ctr" rtl="0">
              <a:spcBef>
                <a:spcPts val="0"/>
              </a:spcBef>
              <a:buClr>
                <a:schemeClr val="dk1"/>
              </a:buClr>
              <a:buSzPct val="122222"/>
              <a:buFont typeface="Arial"/>
              <a:buNone/>
            </a:pPr>
            <a:r>
              <a:rPr lang="en" sz="900">
                <a:solidFill>
                  <a:schemeClr val="dk1"/>
                </a:solidFill>
              </a:rPr>
              <a:t>AMUSEMENT PARK LINE</a:t>
            </a:r>
          </a:p>
        </p:txBody>
      </p:sp>
    </p:spTree>
    <p:extLst>
      <p:ext uri="{BB962C8B-B14F-4D97-AF65-F5344CB8AC3E}">
        <p14:creationId xmlns:p14="http://schemas.microsoft.com/office/powerpoint/2010/main" val="146283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00042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b="1"/>
              <a:t>Traffic Counter:</a:t>
            </a:r>
            <a:r>
              <a:rPr lang="en"/>
              <a:t> a device used to count the traffic in the freeway and on the ramps, The counter has to be manually pressed each time that a vehicle is noticed on the entrance ramp. Video was taken and used with the traffic counter to record vehicles and distinguish between cars and trucks. </a:t>
            </a:r>
            <a:r>
              <a:rPr lang="en" b="1"/>
              <a:t>GPS Receiver Device: </a:t>
            </a:r>
            <a:r>
              <a:rPr lang="en"/>
              <a:t>used to track the second by second trajectory data and is used to determine the speed and acceleration distributions of the simulation network. </a:t>
            </a:r>
          </a:p>
          <a:p>
            <a:pPr>
              <a:spcBef>
                <a:spcPts val="0"/>
              </a:spcBef>
              <a:buNone/>
            </a:pPr>
            <a:r>
              <a:rPr lang="en"/>
              <a:t>This image only depicts the WB, however we repeated the same data collection for the EB as well. </a:t>
            </a:r>
          </a:p>
        </p:txBody>
      </p:sp>
    </p:spTree>
    <p:extLst>
      <p:ext uri="{BB962C8B-B14F-4D97-AF65-F5344CB8AC3E}">
        <p14:creationId xmlns:p14="http://schemas.microsoft.com/office/powerpoint/2010/main" val="384957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Traffic volume gathered from video data collection. </a:t>
            </a:r>
          </a:p>
          <a:p>
            <a:pPr rtl="0">
              <a:spcBef>
                <a:spcPts val="0"/>
              </a:spcBef>
              <a:buNone/>
            </a:pPr>
            <a:r>
              <a:rPr lang="en"/>
              <a:t>Speed and travel time from GPS Data collection.</a:t>
            </a:r>
          </a:p>
          <a:p>
            <a:pPr>
              <a:spcBef>
                <a:spcPts val="0"/>
              </a:spcBef>
              <a:buNone/>
            </a:pPr>
            <a:r>
              <a:rPr lang="en"/>
              <a:t>We validated traffic volume, speed, and travel time</a:t>
            </a:r>
          </a:p>
        </p:txBody>
      </p:sp>
    </p:spTree>
    <p:extLst>
      <p:ext uri="{BB962C8B-B14F-4D97-AF65-F5344CB8AC3E}">
        <p14:creationId xmlns:p14="http://schemas.microsoft.com/office/powerpoint/2010/main" val="2089621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5" name="Shape 2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00">
                <a:solidFill>
                  <a:schemeClr val="dk1"/>
                </a:solidFill>
              </a:rPr>
              <a:t>Calibration = (Input: volume,  speed distribution,  vehicle composition, priority rules, route decision,) (address order of importance)</a:t>
            </a:r>
          </a:p>
        </p:txBody>
      </p:sp>
    </p:spTree>
    <p:extLst>
      <p:ext uri="{BB962C8B-B14F-4D97-AF65-F5344CB8AC3E}">
        <p14:creationId xmlns:p14="http://schemas.microsoft.com/office/powerpoint/2010/main" val="3637161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sz="1000">
                <a:solidFill>
                  <a:schemeClr val="dk1"/>
                </a:solidFill>
              </a:rPr>
              <a:t>Validation= adjust driving behavior parameters; then run the simulation(max/min acceleration rate, and stand-still distance (when traffic stopped, distance from front bumper to rear bumper); headway (time for front of car 2 to pass the same point that car 1 passed earlier), spacing on the ramp</a:t>
            </a:r>
          </a:p>
        </p:txBody>
      </p:sp>
    </p:spTree>
    <p:extLst>
      <p:ext uri="{BB962C8B-B14F-4D97-AF65-F5344CB8AC3E}">
        <p14:creationId xmlns:p14="http://schemas.microsoft.com/office/powerpoint/2010/main" val="1234231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7" name="Shape 3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000">
                <a:solidFill>
                  <a:schemeClr val="dk1"/>
                </a:solidFill>
              </a:rPr>
              <a:t>Validation= adjust driving behavior parameters; then run the simulation(max/min acceleration rate, and stand-still distance (when traffic stopped, distance from front bumper to rear bumper); headway (time for front of car 2 to pass the same point that car 1 passed earlier), spacing on the ramp</a:t>
            </a:r>
          </a:p>
        </p:txBody>
      </p:sp>
    </p:spTree>
    <p:extLst>
      <p:ext uri="{BB962C8B-B14F-4D97-AF65-F5344CB8AC3E}">
        <p14:creationId xmlns:p14="http://schemas.microsoft.com/office/powerpoint/2010/main" val="1823362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POINT to where we got the data collection points   Physically point to columns; HIGHLIGHT</a:t>
            </a:r>
          </a:p>
          <a:p>
            <a:pPr lvl="0">
              <a:spcBef>
                <a:spcPts val="0"/>
              </a:spcBef>
              <a:buClr>
                <a:schemeClr val="dk1"/>
              </a:buClr>
              <a:buSzPct val="100000"/>
              <a:buFont typeface="Arial"/>
              <a:buNone/>
            </a:pPr>
            <a:r>
              <a:rPr lang="en">
                <a:solidFill>
                  <a:schemeClr val="dk1"/>
                </a:solidFill>
              </a:rPr>
              <a:t>WHAT does it mean now that the validation passed?  define</a:t>
            </a:r>
          </a:p>
        </p:txBody>
      </p:sp>
    </p:spTree>
    <p:extLst>
      <p:ext uri="{BB962C8B-B14F-4D97-AF65-F5344CB8AC3E}">
        <p14:creationId xmlns:p14="http://schemas.microsoft.com/office/powerpoint/2010/main" val="2951439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62" name="Shape 3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This becomes our baseline model that reflects the </a:t>
            </a:r>
            <a:r>
              <a:rPr lang="en">
                <a:solidFill>
                  <a:schemeClr val="dk1"/>
                </a:solidFill>
              </a:rPr>
              <a:t>freeway/ramp </a:t>
            </a:r>
            <a:r>
              <a:rPr lang="en"/>
              <a:t>system as it exists now;  from this we can model an infinite number of possibilities but we want to focus on the two scenarios defined in our research plan.</a:t>
            </a:r>
          </a:p>
        </p:txBody>
      </p:sp>
    </p:spTree>
    <p:extLst>
      <p:ext uri="{BB962C8B-B14F-4D97-AF65-F5344CB8AC3E}">
        <p14:creationId xmlns:p14="http://schemas.microsoft.com/office/powerpoint/2010/main" val="1126538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9" name="Shape 3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t>Describe the operation of a single lane and dual lane ramp meter.  Talk about the signal timing plans for each scenario.</a:t>
            </a:r>
            <a:r>
              <a:rPr lang="en">
                <a:solidFill>
                  <a:schemeClr val="dk1"/>
                </a:solidFill>
              </a:rPr>
              <a:t>(cycle length and green interval) </a:t>
            </a:r>
            <a:r>
              <a:rPr lang="en" sz="1200">
                <a:solidFill>
                  <a:schemeClr val="dk1"/>
                </a:solidFill>
                <a:latin typeface="Calibri"/>
                <a:ea typeface="Calibri"/>
                <a:cs typeface="Calibri"/>
                <a:sym typeface="Calibri"/>
              </a:rPr>
              <a:t>(see PPT "RET project 5 - basics of ramp metering 3", slides 21, or PPT "RET project 5 - basics of ramp metering 3)</a:t>
            </a:r>
          </a:p>
          <a:p>
            <a:pPr lvl="0" rtl="0">
              <a:spcBef>
                <a:spcPts val="0"/>
              </a:spcBef>
              <a:buClr>
                <a:schemeClr val="dk1"/>
              </a:buClr>
              <a:buSzPct val="100000"/>
              <a:buFont typeface="Arial"/>
              <a:buNone/>
            </a:pPr>
            <a:r>
              <a:rPr lang="en">
                <a:solidFill>
                  <a:schemeClr val="dk1"/>
                </a:solidFill>
              </a:rPr>
              <a:t>Based on FHWA criteria, for our Scenario #1, we design a 4-second cycle time with 2 seconds green interval and 2 seconds red time.  Dual ramp is 6-second cycle w/ each lane having staggered 2 second green</a:t>
            </a:r>
          </a:p>
          <a:p>
            <a:pPr lvl="0" rtl="0">
              <a:spcBef>
                <a:spcPts val="0"/>
              </a:spcBef>
              <a:buNone/>
            </a:pPr>
            <a:endParaRPr/>
          </a:p>
        </p:txBody>
      </p:sp>
    </p:spTree>
    <p:extLst>
      <p:ext uri="{BB962C8B-B14F-4D97-AF65-F5344CB8AC3E}">
        <p14:creationId xmlns:p14="http://schemas.microsoft.com/office/powerpoint/2010/main" val="2266107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TAKE TIME TO SHOW GRAPH  up and down at first; after more fluid and consistent     “Increased speed by an average of 4%”  </a:t>
            </a:r>
          </a:p>
          <a:p>
            <a:pPr lvl="0" rtl="0">
              <a:spcBef>
                <a:spcPts val="0"/>
              </a:spcBef>
              <a:buClr>
                <a:schemeClr val="dk1"/>
              </a:buClr>
              <a:buSzPct val="100000"/>
              <a:buFont typeface="Arial"/>
              <a:buNone/>
            </a:pPr>
            <a:r>
              <a:rPr lang="en">
                <a:solidFill>
                  <a:schemeClr val="dk1"/>
                </a:solidFill>
              </a:rPr>
              <a:t>THE BLUE SHOWS RELIABILITY; NOT MUCH VARIABILITY</a:t>
            </a:r>
          </a:p>
        </p:txBody>
      </p:sp>
    </p:spTree>
    <p:extLst>
      <p:ext uri="{BB962C8B-B14F-4D97-AF65-F5344CB8AC3E}">
        <p14:creationId xmlns:p14="http://schemas.microsoft.com/office/powerpoint/2010/main" val="4104682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12850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TAKE TIME TO SHOW GRAPH  up and down at first; after more fluid and consistent     “Increased speed by an average of 4%”  </a:t>
            </a:r>
          </a:p>
          <a:p>
            <a:pPr lvl="0" rtl="0">
              <a:spcBef>
                <a:spcPts val="0"/>
              </a:spcBef>
              <a:buClr>
                <a:schemeClr val="dk1"/>
              </a:buClr>
              <a:buSzPct val="100000"/>
              <a:buFont typeface="Arial"/>
              <a:buNone/>
            </a:pPr>
            <a:r>
              <a:rPr lang="en">
                <a:solidFill>
                  <a:schemeClr val="dk1"/>
                </a:solidFill>
              </a:rPr>
              <a:t>THE BLUE SHOWS RELIABILITY; NOT MUCH VARIABILITY</a:t>
            </a:r>
          </a:p>
        </p:txBody>
      </p:sp>
    </p:spTree>
    <p:extLst>
      <p:ext uri="{BB962C8B-B14F-4D97-AF65-F5344CB8AC3E}">
        <p14:creationId xmlns:p14="http://schemas.microsoft.com/office/powerpoint/2010/main" val="2113664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TAKE TIME TO SHOW GRAPH  up and down at first; after more fluid and consistent     “Increased speed by an average of 4%”  </a:t>
            </a:r>
          </a:p>
          <a:p>
            <a:pPr lvl="0" rtl="0">
              <a:spcBef>
                <a:spcPts val="0"/>
              </a:spcBef>
              <a:buClr>
                <a:schemeClr val="dk1"/>
              </a:buClr>
              <a:buSzPct val="100000"/>
              <a:buFont typeface="Arial"/>
              <a:buNone/>
            </a:pPr>
            <a:r>
              <a:rPr lang="en">
                <a:solidFill>
                  <a:schemeClr val="dk1"/>
                </a:solidFill>
              </a:rPr>
              <a:t>THE BLUE SHOWS RELIABILITY; NOT MUCH VARIABILITY</a:t>
            </a:r>
          </a:p>
        </p:txBody>
      </p:sp>
    </p:spTree>
    <p:extLst>
      <p:ext uri="{BB962C8B-B14F-4D97-AF65-F5344CB8AC3E}">
        <p14:creationId xmlns:p14="http://schemas.microsoft.com/office/powerpoint/2010/main" val="2478795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vehicle speeds are comparable to the single lane ramp but the max queue length risks spillback onto the surface road.</a:t>
            </a:r>
          </a:p>
        </p:txBody>
      </p:sp>
    </p:spTree>
    <p:extLst>
      <p:ext uri="{BB962C8B-B14F-4D97-AF65-F5344CB8AC3E}">
        <p14:creationId xmlns:p14="http://schemas.microsoft.com/office/powerpoint/2010/main" val="798792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7" name="Shape 3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TAKE TIME TO SHOW GRAPH  up and down at first; after more fluid and consistent     “Increased speed by an average of 4%”  </a:t>
            </a:r>
          </a:p>
          <a:p>
            <a:pPr lvl="0" rtl="0">
              <a:spcBef>
                <a:spcPts val="0"/>
              </a:spcBef>
              <a:buClr>
                <a:schemeClr val="dk1"/>
              </a:buClr>
              <a:buSzPct val="100000"/>
              <a:buFont typeface="Arial"/>
              <a:buNone/>
            </a:pPr>
            <a:r>
              <a:rPr lang="en">
                <a:solidFill>
                  <a:schemeClr val="dk1"/>
                </a:solidFill>
              </a:rPr>
              <a:t>THE BLUE SHOWS RELIABILITY; NOT MUCH VARIABILITY</a:t>
            </a:r>
          </a:p>
        </p:txBody>
      </p:sp>
    </p:spTree>
    <p:extLst>
      <p:ext uri="{BB962C8B-B14F-4D97-AF65-F5344CB8AC3E}">
        <p14:creationId xmlns:p14="http://schemas.microsoft.com/office/powerpoint/2010/main" val="775114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TAKE TIME TO SHOW GRAPH  up and down at first; after more fluid and consistent     “Increased speed by an average of 4%”  </a:t>
            </a:r>
          </a:p>
          <a:p>
            <a:pPr lvl="0" rtl="0">
              <a:spcBef>
                <a:spcPts val="0"/>
              </a:spcBef>
              <a:buClr>
                <a:schemeClr val="dk1"/>
              </a:buClr>
              <a:buSzPct val="100000"/>
              <a:buFont typeface="Arial"/>
              <a:buNone/>
            </a:pPr>
            <a:r>
              <a:rPr lang="en">
                <a:solidFill>
                  <a:schemeClr val="dk1"/>
                </a:solidFill>
              </a:rPr>
              <a:t>THE BLUE SHOWS RELIABILITY; NOT MUCH VARIABILITY</a:t>
            </a:r>
          </a:p>
        </p:txBody>
      </p:sp>
    </p:spTree>
    <p:extLst>
      <p:ext uri="{BB962C8B-B14F-4D97-AF65-F5344CB8AC3E}">
        <p14:creationId xmlns:p14="http://schemas.microsoft.com/office/powerpoint/2010/main" val="3739369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TAKE TIME TO SHOW GRAPH  up and down at first; after more fluid and consistent     “Increased speed by an average of 4%”  </a:t>
            </a:r>
          </a:p>
          <a:p>
            <a:pPr lvl="0" rtl="0">
              <a:spcBef>
                <a:spcPts val="0"/>
              </a:spcBef>
              <a:buClr>
                <a:schemeClr val="dk1"/>
              </a:buClr>
              <a:buSzPct val="100000"/>
              <a:buFont typeface="Arial"/>
              <a:buNone/>
            </a:pPr>
            <a:r>
              <a:rPr lang="en">
                <a:solidFill>
                  <a:schemeClr val="dk1"/>
                </a:solidFill>
              </a:rPr>
              <a:t>THE BLUE SHOWS RELIABILITY; NOT MUCH VARIABILITY</a:t>
            </a:r>
          </a:p>
        </p:txBody>
      </p:sp>
    </p:spTree>
    <p:extLst>
      <p:ext uri="{BB962C8B-B14F-4D97-AF65-F5344CB8AC3E}">
        <p14:creationId xmlns:p14="http://schemas.microsoft.com/office/powerpoint/2010/main" val="2393148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12" name="Shape 4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vehicle speeds are comparable to the single lane ramp but the max queue length risks spillback onto the surface road.</a:t>
            </a:r>
          </a:p>
        </p:txBody>
      </p:sp>
    </p:spTree>
    <p:extLst>
      <p:ext uri="{BB962C8B-B14F-4D97-AF65-F5344CB8AC3E}">
        <p14:creationId xmlns:p14="http://schemas.microsoft.com/office/powerpoint/2010/main" val="2022302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58" name="Shape 4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64421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7" name="Shape 4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Can ramp meters be used in public policy as a means to reduce atmospheric pollutants or fight global warming.</a:t>
            </a:r>
          </a:p>
        </p:txBody>
      </p:sp>
    </p:spTree>
    <p:extLst>
      <p:ext uri="{BB962C8B-B14F-4D97-AF65-F5344CB8AC3E}">
        <p14:creationId xmlns:p14="http://schemas.microsoft.com/office/powerpoint/2010/main" val="4125020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648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rPr>
              <a:t>Point out WB (background) traffic is moving faster than EB.</a:t>
            </a:r>
            <a:r>
              <a:rPr lang="en" sz="1400">
                <a:solidFill>
                  <a:schemeClr val="dk1"/>
                </a:solidFill>
              </a:rPr>
              <a:t>  CAUSES OF CONGESTION</a:t>
            </a:r>
            <a:r>
              <a:rPr lang="en">
                <a:solidFill>
                  <a:schemeClr val="dk1"/>
                </a:solidFill>
              </a:rPr>
              <a:t> describe the problem we see; show a picture of the congestion; show eastbound slowing down video</a:t>
            </a:r>
          </a:p>
          <a:p>
            <a:pPr>
              <a:spcBef>
                <a:spcPts val="0"/>
              </a:spcBef>
              <a:buNone/>
            </a:pPr>
            <a:endParaRPr/>
          </a:p>
        </p:txBody>
      </p:sp>
    </p:spTree>
    <p:extLst>
      <p:ext uri="{BB962C8B-B14F-4D97-AF65-F5344CB8AC3E}">
        <p14:creationId xmlns:p14="http://schemas.microsoft.com/office/powerpoint/2010/main" val="546140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15508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1" name="Shape 4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13981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1" name="Shape 5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790056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0" name="Shape 5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921265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2" name="Shape 5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927930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0" name="Shape 5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37317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8" name="Shape 5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Identify problems related to traffic congestion,   Research to find primary factors,   Prototype manipulating only 2 variables</a:t>
            </a:r>
          </a:p>
        </p:txBody>
      </p:sp>
    </p:spTree>
    <p:extLst>
      <p:ext uri="{BB962C8B-B14F-4D97-AF65-F5344CB8AC3E}">
        <p14:creationId xmlns:p14="http://schemas.microsoft.com/office/powerpoint/2010/main" val="182536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Refine by manipulating 6 variables, Communicate solutions</a:t>
            </a:r>
          </a:p>
        </p:txBody>
      </p:sp>
    </p:spTree>
    <p:extLst>
      <p:ext uri="{BB962C8B-B14F-4D97-AF65-F5344CB8AC3E}">
        <p14:creationId xmlns:p14="http://schemas.microsoft.com/office/powerpoint/2010/main" val="3039571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068320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6" name="Shape 5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4015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324098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4" name="Shape 5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171683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0" name="Shape 6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867654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3" name="Shape 5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8972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7" name="Shape 6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269795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0" name="Shape 6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66512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4" name="Shape 6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899795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352324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8588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34826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140206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8646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000" b="1">
                <a:solidFill>
                  <a:schemeClr val="dk1"/>
                </a:solidFill>
              </a:rPr>
              <a:t>When does ramp metering make sense?</a:t>
            </a:r>
          </a:p>
          <a:p>
            <a:pPr lvl="0" rtl="0">
              <a:spcBef>
                <a:spcPts val="0"/>
              </a:spcBef>
              <a:buNone/>
            </a:pPr>
            <a:r>
              <a:rPr lang="en">
                <a:solidFill>
                  <a:srgbClr val="4A86E8"/>
                </a:solidFill>
              </a:rPr>
              <a:t>Need a common language in order to understand the research and intricacies of ramp metering.</a:t>
            </a:r>
          </a:p>
          <a:p>
            <a:pPr lvl="0" rtl="0">
              <a:spcBef>
                <a:spcPts val="0"/>
              </a:spcBef>
              <a:buNone/>
            </a:pPr>
            <a:r>
              <a:rPr lang="en"/>
              <a:t>Maintain mainline flow, reduce accidents, reliability</a:t>
            </a:r>
          </a:p>
          <a:p>
            <a:pPr lvl="0" rtl="0">
              <a:spcBef>
                <a:spcPts val="0"/>
              </a:spcBef>
              <a:buNone/>
            </a:pPr>
            <a:r>
              <a:rPr lang="en">
                <a:solidFill>
                  <a:srgbClr val="4A86E8"/>
                </a:solidFill>
              </a:rPr>
              <a:t>A &amp; B - no need, D &amp; F - doesn’t help</a:t>
            </a:r>
          </a:p>
          <a:p>
            <a:pPr lvl="0" rtl="0">
              <a:spcBef>
                <a:spcPts val="0"/>
              </a:spcBef>
              <a:buNone/>
            </a:pPr>
            <a:r>
              <a:rPr lang="en"/>
              <a:t>Are there jurisdictional issues or ability to lengthen/widen the ramp or change grade, Equity, Driver behavior, Isolated meter or systematic</a:t>
            </a:r>
          </a:p>
          <a:p>
            <a:pPr lvl="0" rtl="0">
              <a:spcBef>
                <a:spcPts val="0"/>
              </a:spcBef>
              <a:buNone/>
            </a:pPr>
            <a:r>
              <a:rPr lang="en">
                <a:solidFill>
                  <a:srgbClr val="4A86E8"/>
                </a:solidFill>
              </a:rPr>
              <a:t>ramp vol &gt; 900VPH, collision frequency &gt; nearby ramps, existing RH lane flow &gt; 2100VPH</a:t>
            </a:r>
          </a:p>
          <a:p>
            <a:pPr lvl="0" rtl="0">
              <a:spcBef>
                <a:spcPts val="0"/>
              </a:spcBef>
              <a:buNone/>
            </a:pPr>
            <a:r>
              <a:rPr lang="en"/>
              <a:t>Traffic Counts, speeds/location/time of day in entire area, Measurements of existing ramp</a:t>
            </a:r>
          </a:p>
          <a:p>
            <a:pPr lvl="0" rtl="0">
              <a:spcBef>
                <a:spcPts val="0"/>
              </a:spcBef>
              <a:buNone/>
            </a:pPr>
            <a:r>
              <a:rPr lang="en">
                <a:solidFill>
                  <a:srgbClr val="4A86E8"/>
                </a:solidFill>
              </a:rPr>
              <a:t>Cycle times, queue length, location of stop bar</a:t>
            </a:r>
          </a:p>
        </p:txBody>
      </p:sp>
    </p:spTree>
    <p:extLst>
      <p:ext uri="{BB962C8B-B14F-4D97-AF65-F5344CB8AC3E}">
        <p14:creationId xmlns:p14="http://schemas.microsoft.com/office/powerpoint/2010/main" val="173420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1"/>
        </a:solidFill>
        <a:effectLst/>
      </p:bgPr>
    </p:bg>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4"/>
            <a:ext cx="7772400" cy="1470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defRPr/>
            </a:lvl1pPr>
            <a:lvl2pPr marL="0" marR="0" indent="0" algn="ctr" rtl="0">
              <a:lnSpc>
                <a:spcPct val="100000"/>
              </a:lnSpc>
              <a:spcBef>
                <a:spcPts val="0"/>
              </a:spcBef>
              <a:spcAft>
                <a:spcPts val="0"/>
              </a:spcAft>
              <a:defRPr/>
            </a:lvl2pPr>
            <a:lvl3pPr marL="0" marR="0" indent="0" algn="ctr" rtl="0">
              <a:lnSpc>
                <a:spcPct val="100000"/>
              </a:lnSpc>
              <a:spcBef>
                <a:spcPts val="0"/>
              </a:spcBef>
              <a:spcAft>
                <a:spcPts val="0"/>
              </a:spcAft>
              <a:defRPr/>
            </a:lvl3pPr>
            <a:lvl4pPr marL="0" marR="0" indent="0" algn="ctr" rtl="0">
              <a:lnSpc>
                <a:spcPct val="100000"/>
              </a:lnSpc>
              <a:spcBef>
                <a:spcPts val="0"/>
              </a:spcBef>
              <a:spcAft>
                <a:spcPts val="0"/>
              </a:spcAft>
              <a:defRPr/>
            </a:lvl4pPr>
            <a:lvl5pPr marL="0" marR="0" indent="0" algn="ctr" rtl="0">
              <a:lnSpc>
                <a:spcPct val="100000"/>
              </a:lnSpc>
              <a:spcBef>
                <a:spcPts val="0"/>
              </a:spcBef>
              <a:spcAft>
                <a:spcPts val="0"/>
              </a:spcAft>
              <a:defRPr/>
            </a:lvl5pPr>
            <a:lvl6pPr marL="0" marR="0" indent="0" algn="ctr" rtl="0">
              <a:lnSpc>
                <a:spcPct val="100000"/>
              </a:lnSpc>
              <a:spcBef>
                <a:spcPts val="0"/>
              </a:spcBef>
              <a:spcAft>
                <a:spcPts val="0"/>
              </a:spcAft>
              <a:defRPr/>
            </a:lvl6pPr>
            <a:lvl7pPr marL="0" marR="0" indent="0" algn="ctr" rtl="0">
              <a:lnSpc>
                <a:spcPct val="100000"/>
              </a:lnSpc>
              <a:spcBef>
                <a:spcPts val="0"/>
              </a:spcBef>
              <a:spcAft>
                <a:spcPts val="0"/>
              </a:spcAft>
              <a:defRPr/>
            </a:lvl7pPr>
            <a:lvl8pPr marL="0" marR="0" indent="0" algn="ctr" rtl="0">
              <a:lnSpc>
                <a:spcPct val="100000"/>
              </a:lnSpc>
              <a:spcBef>
                <a:spcPts val="0"/>
              </a:spcBef>
              <a:spcAft>
                <a:spcPts val="0"/>
              </a:spcAft>
              <a:defRPr/>
            </a:lvl8pPr>
            <a:lvl9pPr marL="0" marR="0" indent="0" algn="ctr" rtl="0">
              <a:lnSpc>
                <a:spcPct val="100000"/>
              </a:lnSpc>
              <a:spcBef>
                <a:spcPts val="0"/>
              </a:spcBef>
              <a:spcAft>
                <a:spcPts val="0"/>
              </a:spcAft>
              <a:defRPr/>
            </a:lvl9pPr>
          </a:lstStyle>
          <a:p>
            <a:endParaRPr/>
          </a:p>
        </p:txBody>
      </p:sp>
      <p:sp>
        <p:nvSpPr>
          <p:cNvPr id="13" name="Shape 13"/>
          <p:cNvSpPr txBox="1">
            <a:spLocks noGrp="1"/>
          </p:cNvSpPr>
          <p:nvPr>
            <p:ph type="subTitle" idx="1"/>
          </p:nvPr>
        </p:nvSpPr>
        <p:spPr>
          <a:xfrm>
            <a:off x="1371601" y="3886201"/>
            <a:ext cx="6400799" cy="1752799"/>
          </a:xfrm>
          <a:prstGeom prst="rect">
            <a:avLst/>
          </a:prstGeom>
          <a:noFill/>
          <a:ln>
            <a:noFill/>
          </a:ln>
        </p:spPr>
        <p:txBody>
          <a:bodyPr lIns="91425" tIns="91425" rIns="91425" bIns="91425" anchor="t" anchorCtr="0"/>
          <a:lstStyle>
            <a:lvl1pPr marL="342900" marR="0" indent="-139700" algn="l" rtl="0">
              <a:lnSpc>
                <a:spcPct val="100000"/>
              </a:lnSpc>
              <a:spcBef>
                <a:spcPts val="640"/>
              </a:spcBef>
              <a:spcAft>
                <a:spcPts val="0"/>
              </a:spcAft>
              <a:buClr>
                <a:schemeClr val="dk1"/>
              </a:buClr>
              <a:buFont typeface="Arial"/>
              <a:buChar char="•"/>
              <a:defRPr/>
            </a:lvl1pPr>
            <a:lvl2pPr marL="742950" marR="0" indent="-107950" algn="l" rtl="0">
              <a:lnSpc>
                <a:spcPct val="100000"/>
              </a:lnSpc>
              <a:spcBef>
                <a:spcPts val="560"/>
              </a:spcBef>
              <a:spcAft>
                <a:spcPts val="0"/>
              </a:spcAft>
              <a:buClr>
                <a:schemeClr val="dk1"/>
              </a:buClr>
              <a:buFont typeface="Arial"/>
              <a:buChar char="–"/>
              <a:defRPr/>
            </a:lvl2pPr>
            <a:lvl3pPr marL="1143000" marR="0" indent="-76200" algn="l" rtl="0">
              <a:lnSpc>
                <a:spcPct val="100000"/>
              </a:lnSpc>
              <a:spcBef>
                <a:spcPts val="480"/>
              </a:spcBef>
              <a:spcAft>
                <a:spcPts val="0"/>
              </a:spcAft>
              <a:buClr>
                <a:schemeClr val="dk1"/>
              </a:buClr>
              <a:buFont typeface="Arial"/>
              <a:buChar char="•"/>
              <a:defRPr/>
            </a:lvl3pPr>
            <a:lvl4pPr marL="1600200" marR="0" indent="-101600" algn="l" rtl="0">
              <a:lnSpc>
                <a:spcPct val="100000"/>
              </a:lnSpc>
              <a:spcBef>
                <a:spcPts val="400"/>
              </a:spcBef>
              <a:spcAft>
                <a:spcPts val="0"/>
              </a:spcAft>
              <a:buClr>
                <a:schemeClr val="dk1"/>
              </a:buClr>
              <a:buFont typeface="Arial"/>
              <a:buChar char="–"/>
              <a:defRPr/>
            </a:lvl4pPr>
            <a:lvl5pPr marL="2057400" marR="0" indent="-101600" algn="l" rtl="0">
              <a:lnSpc>
                <a:spcPct val="100000"/>
              </a:lnSpc>
              <a:spcBef>
                <a:spcPts val="400"/>
              </a:spcBef>
              <a:spcAft>
                <a:spcPts val="0"/>
              </a:spcAft>
              <a:buClr>
                <a:schemeClr val="dk1"/>
              </a:buClr>
              <a:buFont typeface="Arial"/>
              <a:buChar char="»"/>
              <a:defRPr/>
            </a:lvl5pPr>
            <a:lvl6pPr marL="2514600" marR="0" indent="-101600" algn="l" rtl="0">
              <a:lnSpc>
                <a:spcPct val="100000"/>
              </a:lnSpc>
              <a:spcBef>
                <a:spcPts val="400"/>
              </a:spcBef>
              <a:spcAft>
                <a:spcPts val="0"/>
              </a:spcAft>
              <a:buClr>
                <a:schemeClr val="dk1"/>
              </a:buClr>
              <a:buFont typeface="Arial"/>
              <a:buChar char="»"/>
              <a:defRPr/>
            </a:lvl6pPr>
            <a:lvl7pPr marL="3429000" marR="0" indent="-101600" algn="l" rtl="0">
              <a:lnSpc>
                <a:spcPct val="100000"/>
              </a:lnSpc>
              <a:spcBef>
                <a:spcPts val="400"/>
              </a:spcBef>
              <a:spcAft>
                <a:spcPts val="0"/>
              </a:spcAft>
              <a:buClr>
                <a:schemeClr val="dk1"/>
              </a:buClr>
              <a:buFont typeface="Arial"/>
              <a:buChar char="»"/>
              <a:defRPr/>
            </a:lvl7pPr>
            <a:lvl8pPr marL="4800600" marR="0" indent="-101600" algn="l" rtl="0">
              <a:lnSpc>
                <a:spcPct val="100000"/>
              </a:lnSpc>
              <a:spcBef>
                <a:spcPts val="400"/>
              </a:spcBef>
              <a:spcAft>
                <a:spcPts val="0"/>
              </a:spcAft>
              <a:buClr>
                <a:schemeClr val="dk1"/>
              </a:buClr>
              <a:buFont typeface="Arial"/>
              <a:buChar char="»"/>
              <a:defRPr/>
            </a:lvl8pPr>
            <a:lvl9pPr marL="6629400" marR="0" indent="-101600" algn="l" rtl="0">
              <a:lnSpc>
                <a:spcPct val="100000"/>
              </a:lnSpc>
              <a:spcBef>
                <a:spcPts val="400"/>
              </a:spcBef>
              <a:spcAft>
                <a:spcPts val="0"/>
              </a:spcAft>
              <a:buClr>
                <a:schemeClr val="dk1"/>
              </a:buClr>
              <a:buFont typeface="Arial"/>
              <a:buChar char="»"/>
              <a:defRPr/>
            </a:lvl9pPr>
          </a:lstStyle>
          <a:p>
            <a:endParaRPr/>
          </a:p>
        </p:txBody>
      </p:sp>
      <p:sp>
        <p:nvSpPr>
          <p:cNvPr id="14" name="Shape 14"/>
          <p:cNvSpPr txBox="1">
            <a:spLocks noGrp="1"/>
          </p:cNvSpPr>
          <p:nvPr>
            <p:ph type="title" idx="2"/>
          </p:nvPr>
        </p:nvSpPr>
        <p:spPr>
          <a:xfrm>
            <a:off x="457200" y="274636"/>
            <a:ext cx="8229600" cy="1143200"/>
          </a:xfrm>
          <a:prstGeom prst="rect">
            <a:avLst/>
          </a:prstGeom>
          <a:noFill/>
          <a:ln>
            <a:noFill/>
          </a:ln>
        </p:spPr>
        <p:txBody>
          <a:bodyPr lIns="91425" tIns="91425" rIns="91425" bIns="91425" anchor="ctr" anchorCtr="0"/>
          <a:lstStyle>
            <a:lvl1pPr marL="0" indent="0" algn="ctr" rtl="0">
              <a:lnSpc>
                <a:spcPct val="100000"/>
              </a:lnSpc>
              <a:spcBef>
                <a:spcPts val="0"/>
              </a:spcBef>
              <a:spcAft>
                <a:spcPts val="0"/>
              </a:spcAft>
              <a:defRPr/>
            </a:lvl1pPr>
            <a:lvl2pPr marL="0" indent="0" algn="ctr" rtl="0">
              <a:lnSpc>
                <a:spcPct val="100000"/>
              </a:lnSpc>
              <a:spcBef>
                <a:spcPts val="0"/>
              </a:spcBef>
              <a:spcAft>
                <a:spcPts val="0"/>
              </a:spcAft>
              <a:defRPr/>
            </a:lvl2pPr>
            <a:lvl3pPr marL="0" indent="0" algn="ctr" rtl="0">
              <a:lnSpc>
                <a:spcPct val="100000"/>
              </a:lnSpc>
              <a:spcBef>
                <a:spcPts val="0"/>
              </a:spcBef>
              <a:spcAft>
                <a:spcPts val="0"/>
              </a:spcAft>
              <a:defRPr/>
            </a:lvl3pPr>
            <a:lvl4pPr marL="0" indent="0" algn="ctr" rtl="0">
              <a:lnSpc>
                <a:spcPct val="100000"/>
              </a:lnSpc>
              <a:spcBef>
                <a:spcPts val="0"/>
              </a:spcBef>
              <a:spcAft>
                <a:spcPts val="0"/>
              </a:spcAft>
              <a:defRPr/>
            </a:lvl4pPr>
            <a:lvl5pPr marL="0" indent="0" algn="ctr" rtl="0">
              <a:lnSpc>
                <a:spcPct val="100000"/>
              </a:lnSpc>
              <a:spcBef>
                <a:spcPts val="0"/>
              </a:spcBef>
              <a:spcAft>
                <a:spcPts val="0"/>
              </a:spcAft>
              <a:defRPr/>
            </a:lvl5pPr>
            <a:lvl6pPr marL="0" indent="0" algn="ctr" rtl="0">
              <a:lnSpc>
                <a:spcPct val="100000"/>
              </a:lnSpc>
              <a:spcBef>
                <a:spcPts val="0"/>
              </a:spcBef>
              <a:spcAft>
                <a:spcPts val="0"/>
              </a:spcAft>
              <a:defRPr/>
            </a:lvl6pPr>
            <a:lvl7pPr marL="0" indent="0" algn="ctr" rtl="0">
              <a:lnSpc>
                <a:spcPct val="100000"/>
              </a:lnSpc>
              <a:spcBef>
                <a:spcPts val="0"/>
              </a:spcBef>
              <a:spcAft>
                <a:spcPts val="0"/>
              </a:spcAft>
              <a:defRPr/>
            </a:lvl7pPr>
            <a:lvl8pPr marL="0" indent="0" algn="ctr" rtl="0">
              <a:lnSpc>
                <a:spcPct val="100000"/>
              </a:lnSpc>
              <a:spcBef>
                <a:spcPts val="0"/>
              </a:spcBef>
              <a:spcAft>
                <a:spcPts val="0"/>
              </a:spcAft>
              <a:defRPr/>
            </a:lvl8pPr>
            <a:lvl9pPr marL="0" indent="0" algn="ctr" rtl="0">
              <a:lnSpc>
                <a:spcPct val="100000"/>
              </a:lnSpc>
              <a:spcBef>
                <a:spcPts val="0"/>
              </a:spcBef>
              <a:spcAft>
                <a:spcPts val="0"/>
              </a:spcAft>
              <a:defRPr/>
            </a:lvl9pPr>
          </a:lstStyle>
          <a:p>
            <a:endParaRPr/>
          </a:p>
        </p:txBody>
      </p:sp>
      <p:sp>
        <p:nvSpPr>
          <p:cNvPr id="15" name="Shape 15"/>
          <p:cNvSpPr txBox="1">
            <a:spLocks noGrp="1"/>
          </p:cNvSpPr>
          <p:nvPr>
            <p:ph type="body" idx="3"/>
          </p:nvPr>
        </p:nvSpPr>
        <p:spPr>
          <a:xfrm>
            <a:off x="457200" y="1600200"/>
            <a:ext cx="8229600" cy="4526000"/>
          </a:xfrm>
          <a:prstGeom prst="rect">
            <a:avLst/>
          </a:prstGeom>
          <a:noFill/>
          <a:ln>
            <a:noFill/>
          </a:ln>
        </p:spPr>
        <p:txBody>
          <a:bodyPr lIns="91425" tIns="91425" rIns="91425" bIns="91425" anchor="t" anchorCtr="0"/>
          <a:lstStyle>
            <a:lvl1pPr marL="342900" indent="-139700" algn="l" rtl="0">
              <a:lnSpc>
                <a:spcPct val="100000"/>
              </a:lnSpc>
              <a:spcBef>
                <a:spcPts val="640"/>
              </a:spcBef>
              <a:spcAft>
                <a:spcPts val="0"/>
              </a:spcAft>
              <a:buClr>
                <a:schemeClr val="dk1"/>
              </a:buClr>
              <a:buFont typeface="Arial"/>
              <a:buChar char="•"/>
              <a:defRPr/>
            </a:lvl1pPr>
            <a:lvl2pPr marL="742950" indent="-107950" algn="l" rtl="0">
              <a:lnSpc>
                <a:spcPct val="100000"/>
              </a:lnSpc>
              <a:spcBef>
                <a:spcPts val="560"/>
              </a:spcBef>
              <a:spcAft>
                <a:spcPts val="0"/>
              </a:spcAft>
              <a:buClr>
                <a:schemeClr val="dk1"/>
              </a:buClr>
              <a:buFont typeface="Arial"/>
              <a:buChar char="–"/>
              <a:defRPr/>
            </a:lvl2pPr>
            <a:lvl3pPr marL="1143000" indent="-76200" algn="l" rtl="0">
              <a:lnSpc>
                <a:spcPct val="100000"/>
              </a:lnSpc>
              <a:spcBef>
                <a:spcPts val="480"/>
              </a:spcBef>
              <a:spcAft>
                <a:spcPts val="0"/>
              </a:spcAft>
              <a:buClr>
                <a:schemeClr val="dk1"/>
              </a:buClr>
              <a:buFont typeface="Arial"/>
              <a:buChar char="•"/>
              <a:defRPr/>
            </a:lvl3pPr>
            <a:lvl4pPr marL="1600200" indent="-101600" algn="l" rtl="0">
              <a:lnSpc>
                <a:spcPct val="100000"/>
              </a:lnSpc>
              <a:spcBef>
                <a:spcPts val="400"/>
              </a:spcBef>
              <a:spcAft>
                <a:spcPts val="0"/>
              </a:spcAft>
              <a:buClr>
                <a:schemeClr val="dk1"/>
              </a:buClr>
              <a:buFont typeface="Arial"/>
              <a:buChar char="–"/>
              <a:defRPr/>
            </a:lvl4pPr>
            <a:lvl5pPr marL="2057400" indent="-101600" algn="l" rtl="0">
              <a:lnSpc>
                <a:spcPct val="100000"/>
              </a:lnSpc>
              <a:spcBef>
                <a:spcPts val="400"/>
              </a:spcBef>
              <a:spcAft>
                <a:spcPts val="0"/>
              </a:spcAft>
              <a:buClr>
                <a:schemeClr val="dk1"/>
              </a:buClr>
              <a:buFont typeface="Arial"/>
              <a:buChar char="»"/>
              <a:defRPr/>
            </a:lvl5pPr>
            <a:lvl6pPr marL="2514600" indent="-101600" algn="l" rtl="0">
              <a:lnSpc>
                <a:spcPct val="100000"/>
              </a:lnSpc>
              <a:spcBef>
                <a:spcPts val="400"/>
              </a:spcBef>
              <a:spcAft>
                <a:spcPts val="0"/>
              </a:spcAft>
              <a:buClr>
                <a:schemeClr val="dk1"/>
              </a:buClr>
              <a:buFont typeface="Arial"/>
              <a:buChar char="»"/>
              <a:defRPr/>
            </a:lvl6pPr>
            <a:lvl7pPr marL="3429000" indent="-101600" algn="l" rtl="0">
              <a:lnSpc>
                <a:spcPct val="100000"/>
              </a:lnSpc>
              <a:spcBef>
                <a:spcPts val="400"/>
              </a:spcBef>
              <a:spcAft>
                <a:spcPts val="0"/>
              </a:spcAft>
              <a:buClr>
                <a:schemeClr val="dk1"/>
              </a:buClr>
              <a:buFont typeface="Arial"/>
              <a:buChar char="»"/>
              <a:defRPr/>
            </a:lvl7pPr>
            <a:lvl8pPr marL="4800600" indent="-101600" algn="l" rtl="0">
              <a:lnSpc>
                <a:spcPct val="100000"/>
              </a:lnSpc>
              <a:spcBef>
                <a:spcPts val="400"/>
              </a:spcBef>
              <a:spcAft>
                <a:spcPts val="0"/>
              </a:spcAft>
              <a:buClr>
                <a:schemeClr val="dk1"/>
              </a:buClr>
              <a:buFont typeface="Arial"/>
              <a:buChar char="»"/>
              <a:defRPr/>
            </a:lvl8pPr>
            <a:lvl9pPr marL="6629400" indent="-101600" algn="l" rtl="0">
              <a:lnSpc>
                <a:spcPct val="100000"/>
              </a:lnSpc>
              <a:spcBef>
                <a:spcPts val="400"/>
              </a:spcBef>
              <a:spcAft>
                <a:spcPts val="0"/>
              </a:spcAft>
              <a:buClr>
                <a:schemeClr val="dk1"/>
              </a:buClr>
              <a:buFont typeface="Arial"/>
              <a:buChar char="»"/>
              <a:defRPr/>
            </a:lvl9pPr>
          </a:lstStyle>
          <a:p>
            <a:endParaRPr/>
          </a:p>
        </p:txBody>
      </p:sp>
      <p:sp>
        <p:nvSpPr>
          <p:cNvPr id="16" name="Shape 16"/>
          <p:cNvSpPr txBox="1">
            <a:spLocks noGrp="1"/>
          </p:cNvSpPr>
          <p:nvPr>
            <p:ph type="dt" idx="10"/>
          </p:nvPr>
        </p:nvSpPr>
        <p:spPr>
          <a:xfrm>
            <a:off x="457201" y="6245225"/>
            <a:ext cx="2133599" cy="47639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7" name="Shape 17"/>
          <p:cNvSpPr txBox="1">
            <a:spLocks noGrp="1"/>
          </p:cNvSpPr>
          <p:nvPr>
            <p:ph type="ftr" idx="11"/>
          </p:nvPr>
        </p:nvSpPr>
        <p:spPr>
          <a:xfrm>
            <a:off x="3124200" y="6245225"/>
            <a:ext cx="2895600" cy="476399"/>
          </a:xfrm>
          <a:prstGeom prst="rect">
            <a:avLst/>
          </a:prstGeom>
          <a:noFill/>
          <a:ln>
            <a:noFill/>
          </a:ln>
        </p:spPr>
        <p:txBody>
          <a:bodyPr lIns="91425" tIns="91425" rIns="91425" bIns="91425" anchor="t" anchorCtr="0"/>
          <a:lstStyle>
            <a:lvl1pPr marL="0" marR="0" indent="0" algn="ctr"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8" name="Shape 18"/>
          <p:cNvSpPr txBox="1">
            <a:spLocks noGrp="1"/>
          </p:cNvSpPr>
          <p:nvPr>
            <p:ph type="sldNum" idx="12"/>
          </p:nvPr>
        </p:nvSpPr>
        <p:spPr>
          <a:xfrm>
            <a:off x="6553201" y="6245225"/>
            <a:ext cx="2133599" cy="476399"/>
          </a:xfrm>
          <a:prstGeom prst="rect">
            <a:avLst/>
          </a:prstGeom>
          <a:noFill/>
          <a:ln>
            <a:noFill/>
          </a:ln>
        </p:spPr>
        <p:txBody>
          <a:bodyPr lIns="91425" tIns="91425" rIns="91425" bIns="91425" anchor="t" anchorCtr="0"/>
          <a:lstStyle>
            <a:lvl1pPr marL="0" marR="0" indent="0" algn="r"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1143000" y="1122363"/>
            <a:ext cx="6858000" cy="2387599"/>
          </a:xfrm>
          <a:prstGeom prst="rect">
            <a:avLst/>
          </a:prstGeom>
          <a:noFill/>
          <a:ln>
            <a:noFill/>
          </a:ln>
        </p:spPr>
        <p:txBody>
          <a:bodyPr lIns="91425" tIns="91425" rIns="91425" bIns="91425" anchor="b"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21" name="Shape 21"/>
          <p:cNvSpPr txBox="1">
            <a:spLocks noGrp="1"/>
          </p:cNvSpPr>
          <p:nvPr>
            <p:ph type="subTitle" idx="1"/>
          </p:nvPr>
        </p:nvSpPr>
        <p:spPr>
          <a:xfrm>
            <a:off x="1143000" y="3602038"/>
            <a:ext cx="6858000" cy="1655599"/>
          </a:xfrm>
          <a:prstGeom prst="rect">
            <a:avLst/>
          </a:prstGeom>
          <a:noFill/>
          <a:ln>
            <a:noFill/>
          </a:ln>
        </p:spPr>
        <p:txBody>
          <a:bodyPr lIns="91425" tIns="91425" rIns="91425" bIns="91425" anchor="t" anchorCtr="0"/>
          <a:lstStyle>
            <a:lvl1pPr marL="0" marR="0" indent="0" algn="ctr" rtl="0">
              <a:spcBef>
                <a:spcPts val="480"/>
              </a:spcBef>
              <a:spcAft>
                <a:spcPts val="0"/>
              </a:spcAft>
              <a:buClr>
                <a:schemeClr val="dk1"/>
              </a:buClr>
              <a:buFont typeface="Arial"/>
              <a:buNone/>
              <a:defRPr/>
            </a:lvl1pPr>
            <a:lvl2pPr marL="457200" marR="0" indent="0" algn="ctr" rtl="0">
              <a:spcBef>
                <a:spcPts val="400"/>
              </a:spcBef>
              <a:spcAft>
                <a:spcPts val="0"/>
              </a:spcAft>
              <a:buClr>
                <a:schemeClr val="dk1"/>
              </a:buClr>
              <a:buFont typeface="Arial"/>
              <a:buNone/>
              <a:defRPr/>
            </a:lvl2pPr>
            <a:lvl3pPr marL="914400" marR="0" indent="0" algn="ctr" rtl="0">
              <a:spcBef>
                <a:spcPts val="360"/>
              </a:spcBef>
              <a:spcAft>
                <a:spcPts val="0"/>
              </a:spcAft>
              <a:buClr>
                <a:schemeClr val="dk1"/>
              </a:buClr>
              <a:buFont typeface="Arial"/>
              <a:buNone/>
              <a:defRPr/>
            </a:lvl3pPr>
            <a:lvl4pPr marL="1371600" marR="0" indent="0" algn="ctr" rtl="0">
              <a:spcBef>
                <a:spcPts val="320"/>
              </a:spcBef>
              <a:spcAft>
                <a:spcPts val="0"/>
              </a:spcAft>
              <a:buClr>
                <a:schemeClr val="dk1"/>
              </a:buClr>
              <a:buFont typeface="Arial"/>
              <a:buNone/>
              <a:defRPr/>
            </a:lvl4pPr>
            <a:lvl5pPr marL="1828800" marR="0" indent="0" algn="ctr" rtl="0">
              <a:spcBef>
                <a:spcPts val="320"/>
              </a:spcBef>
              <a:spcAft>
                <a:spcPts val="0"/>
              </a:spcAft>
              <a:buClr>
                <a:schemeClr val="dk1"/>
              </a:buClr>
              <a:buFont typeface="Arial"/>
              <a:buNone/>
              <a:defRPr/>
            </a:lvl5pPr>
            <a:lvl6pPr marL="2286000" marR="0" indent="0" algn="ctr" rtl="0">
              <a:lnSpc>
                <a:spcPct val="90000"/>
              </a:lnSpc>
              <a:spcBef>
                <a:spcPts val="500"/>
              </a:spcBef>
              <a:buClr>
                <a:schemeClr val="dk1"/>
              </a:buClr>
              <a:buFont typeface="Arial"/>
              <a:buNone/>
              <a:defRPr/>
            </a:lvl6pPr>
            <a:lvl7pPr marL="2743200" marR="0" indent="0" algn="ctr" rtl="0">
              <a:lnSpc>
                <a:spcPct val="90000"/>
              </a:lnSpc>
              <a:spcBef>
                <a:spcPts val="500"/>
              </a:spcBef>
              <a:buClr>
                <a:schemeClr val="dk1"/>
              </a:buClr>
              <a:buFont typeface="Arial"/>
              <a:buNone/>
              <a:defRPr/>
            </a:lvl7pPr>
            <a:lvl8pPr marL="3200400" marR="0" indent="0" algn="ctr" rtl="0">
              <a:lnSpc>
                <a:spcPct val="90000"/>
              </a:lnSpc>
              <a:spcBef>
                <a:spcPts val="500"/>
              </a:spcBef>
              <a:buClr>
                <a:schemeClr val="dk1"/>
              </a:buClr>
              <a:buFont typeface="Arial"/>
              <a:buNone/>
              <a:defRPr/>
            </a:lvl8pPr>
            <a:lvl9pPr marL="3657600" marR="0" indent="0" algn="ctr" rtl="0">
              <a:lnSpc>
                <a:spcPct val="90000"/>
              </a:lnSpc>
              <a:spcBef>
                <a:spcPts val="500"/>
              </a:spcBef>
              <a:buClr>
                <a:schemeClr val="dk1"/>
              </a:buClr>
              <a:buFont typeface="Arial"/>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6"/>
            <a:ext cx="8229600" cy="1143200"/>
          </a:xfrm>
          <a:prstGeom prst="rect">
            <a:avLst/>
          </a:prstGeom>
        </p:spPr>
        <p:txBody>
          <a:bodyPr lIns="91425" tIns="91425" rIns="91425" bIns="91425" anchor="ctr" anchorCtr="0"/>
          <a:lstStyle>
            <a:lvl1pPr rtl="0">
              <a:spcBef>
                <a:spcPts val="0"/>
              </a:spcBef>
              <a:buNone/>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200"/>
          </a:xfrm>
          <a:prstGeom prst="rect">
            <a:avLst/>
          </a:prstGeom>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3994500" cy="49675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692273" y="1600201"/>
            <a:ext cx="3994500" cy="49675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200"/>
          </a:xfrm>
          <a:prstGeom prst="rect">
            <a:avLst/>
          </a:prstGeom>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txBox="1">
            <a:spLocks noGrp="1"/>
          </p:cNvSpPr>
          <p:nvPr>
            <p:ph type="body" idx="1"/>
          </p:nvPr>
        </p:nvSpPr>
        <p:spPr>
          <a:xfrm>
            <a:off x="457200" y="1600201"/>
            <a:ext cx="8229600" cy="49675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85801" y="609600"/>
            <a:ext cx="8077199" cy="11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34" name="Shape 34"/>
          <p:cNvSpPr txBox="1">
            <a:spLocks noGrp="1"/>
          </p:cNvSpPr>
          <p:nvPr>
            <p:ph type="body" idx="1"/>
          </p:nvPr>
        </p:nvSpPr>
        <p:spPr>
          <a:xfrm>
            <a:off x="685801" y="1935162"/>
            <a:ext cx="8077199" cy="35511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6"/>
            <a:ext cx="8229600" cy="11432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defRPr/>
            </a:lvl1pPr>
            <a:lvl2pPr marL="0" marR="0" indent="0" algn="ctr" rtl="0">
              <a:lnSpc>
                <a:spcPct val="100000"/>
              </a:lnSpc>
              <a:spcBef>
                <a:spcPts val="0"/>
              </a:spcBef>
              <a:spcAft>
                <a:spcPts val="0"/>
              </a:spcAft>
              <a:defRPr/>
            </a:lvl2pPr>
            <a:lvl3pPr marL="0" marR="0" indent="0" algn="ctr" rtl="0">
              <a:lnSpc>
                <a:spcPct val="100000"/>
              </a:lnSpc>
              <a:spcBef>
                <a:spcPts val="0"/>
              </a:spcBef>
              <a:spcAft>
                <a:spcPts val="0"/>
              </a:spcAft>
              <a:defRPr/>
            </a:lvl3pPr>
            <a:lvl4pPr marL="0" marR="0" indent="0" algn="ctr" rtl="0">
              <a:lnSpc>
                <a:spcPct val="100000"/>
              </a:lnSpc>
              <a:spcBef>
                <a:spcPts val="0"/>
              </a:spcBef>
              <a:spcAft>
                <a:spcPts val="0"/>
              </a:spcAft>
              <a:defRPr/>
            </a:lvl4pPr>
            <a:lvl5pPr marL="0" marR="0" indent="0" algn="ctr" rtl="0">
              <a:lnSpc>
                <a:spcPct val="100000"/>
              </a:lnSpc>
              <a:spcBef>
                <a:spcPts val="0"/>
              </a:spcBef>
              <a:spcAft>
                <a:spcPts val="0"/>
              </a:spcAft>
              <a:defRPr/>
            </a:lvl5pPr>
            <a:lvl6pPr marL="0" marR="0" indent="0" algn="ctr" rtl="0">
              <a:lnSpc>
                <a:spcPct val="100000"/>
              </a:lnSpc>
              <a:spcBef>
                <a:spcPts val="0"/>
              </a:spcBef>
              <a:spcAft>
                <a:spcPts val="0"/>
              </a:spcAft>
              <a:defRPr/>
            </a:lvl6pPr>
            <a:lvl7pPr marL="0" marR="0" indent="0" algn="ctr" rtl="0">
              <a:lnSpc>
                <a:spcPct val="100000"/>
              </a:lnSpc>
              <a:spcBef>
                <a:spcPts val="0"/>
              </a:spcBef>
              <a:spcAft>
                <a:spcPts val="0"/>
              </a:spcAft>
              <a:defRPr/>
            </a:lvl7pPr>
            <a:lvl8pPr marL="0" marR="0" indent="0" algn="ctr" rtl="0">
              <a:lnSpc>
                <a:spcPct val="100000"/>
              </a:lnSpc>
              <a:spcBef>
                <a:spcPts val="0"/>
              </a:spcBef>
              <a:spcAft>
                <a:spcPts val="0"/>
              </a:spcAft>
              <a:defRPr/>
            </a:lvl8pPr>
            <a:lvl9pPr marL="0" marR="0" indent="0" algn="ctr" rtl="0">
              <a:lnSpc>
                <a:spcPct val="100000"/>
              </a:lnSpc>
              <a:spcBef>
                <a:spcPts val="0"/>
              </a:spcBef>
              <a:spcAft>
                <a:spcPts val="0"/>
              </a:spcAft>
              <a:defRPr/>
            </a:lvl9pPr>
          </a:lstStyle>
          <a:p>
            <a:endParaRPr/>
          </a:p>
        </p:txBody>
      </p:sp>
      <p:sp>
        <p:nvSpPr>
          <p:cNvPr id="6" name="Shape 6"/>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marR="0" indent="-139700" algn="l" rtl="0">
              <a:lnSpc>
                <a:spcPct val="100000"/>
              </a:lnSpc>
              <a:spcBef>
                <a:spcPts val="640"/>
              </a:spcBef>
              <a:spcAft>
                <a:spcPts val="0"/>
              </a:spcAft>
              <a:buClr>
                <a:schemeClr val="dk1"/>
              </a:buClr>
              <a:buFont typeface="Arial"/>
              <a:buChar char="•"/>
              <a:defRPr/>
            </a:lvl1pPr>
            <a:lvl2pPr marL="742950" marR="0" indent="-107950" algn="l" rtl="0">
              <a:lnSpc>
                <a:spcPct val="100000"/>
              </a:lnSpc>
              <a:spcBef>
                <a:spcPts val="560"/>
              </a:spcBef>
              <a:spcAft>
                <a:spcPts val="0"/>
              </a:spcAft>
              <a:buClr>
                <a:schemeClr val="dk1"/>
              </a:buClr>
              <a:buFont typeface="Arial"/>
              <a:buChar char="–"/>
              <a:defRPr/>
            </a:lvl2pPr>
            <a:lvl3pPr marL="1143000" marR="0" indent="-76200" algn="l" rtl="0">
              <a:lnSpc>
                <a:spcPct val="100000"/>
              </a:lnSpc>
              <a:spcBef>
                <a:spcPts val="480"/>
              </a:spcBef>
              <a:spcAft>
                <a:spcPts val="0"/>
              </a:spcAft>
              <a:buClr>
                <a:schemeClr val="dk1"/>
              </a:buClr>
              <a:buFont typeface="Arial"/>
              <a:buChar char="•"/>
              <a:defRPr/>
            </a:lvl3pPr>
            <a:lvl4pPr marL="1600200" marR="0" indent="-101600" algn="l" rtl="0">
              <a:lnSpc>
                <a:spcPct val="100000"/>
              </a:lnSpc>
              <a:spcBef>
                <a:spcPts val="400"/>
              </a:spcBef>
              <a:spcAft>
                <a:spcPts val="0"/>
              </a:spcAft>
              <a:buClr>
                <a:schemeClr val="dk1"/>
              </a:buClr>
              <a:buFont typeface="Arial"/>
              <a:buChar char="–"/>
              <a:defRPr/>
            </a:lvl4pPr>
            <a:lvl5pPr marL="2057400" marR="0" indent="-101600" algn="l" rtl="0">
              <a:lnSpc>
                <a:spcPct val="100000"/>
              </a:lnSpc>
              <a:spcBef>
                <a:spcPts val="400"/>
              </a:spcBef>
              <a:spcAft>
                <a:spcPts val="0"/>
              </a:spcAft>
              <a:buClr>
                <a:schemeClr val="dk1"/>
              </a:buClr>
              <a:buFont typeface="Arial"/>
              <a:buChar char="»"/>
              <a:defRPr/>
            </a:lvl5pPr>
            <a:lvl6pPr marL="2514600" marR="0" indent="-101600" algn="l" rtl="0">
              <a:lnSpc>
                <a:spcPct val="100000"/>
              </a:lnSpc>
              <a:spcBef>
                <a:spcPts val="400"/>
              </a:spcBef>
              <a:spcAft>
                <a:spcPts val="0"/>
              </a:spcAft>
              <a:buClr>
                <a:schemeClr val="dk1"/>
              </a:buClr>
              <a:buFont typeface="Arial"/>
              <a:buChar char="»"/>
              <a:defRPr/>
            </a:lvl6pPr>
            <a:lvl7pPr marL="3429000" marR="0" indent="-101600" algn="l" rtl="0">
              <a:lnSpc>
                <a:spcPct val="100000"/>
              </a:lnSpc>
              <a:spcBef>
                <a:spcPts val="400"/>
              </a:spcBef>
              <a:spcAft>
                <a:spcPts val="0"/>
              </a:spcAft>
              <a:buClr>
                <a:schemeClr val="dk1"/>
              </a:buClr>
              <a:buFont typeface="Arial"/>
              <a:buChar char="»"/>
              <a:defRPr/>
            </a:lvl7pPr>
            <a:lvl8pPr marL="4800600" marR="0" indent="-101600" algn="l" rtl="0">
              <a:lnSpc>
                <a:spcPct val="100000"/>
              </a:lnSpc>
              <a:spcBef>
                <a:spcPts val="400"/>
              </a:spcBef>
              <a:spcAft>
                <a:spcPts val="0"/>
              </a:spcAft>
              <a:buClr>
                <a:schemeClr val="dk1"/>
              </a:buClr>
              <a:buFont typeface="Arial"/>
              <a:buChar char="»"/>
              <a:defRPr/>
            </a:lvl8pPr>
            <a:lvl9pPr marL="6629400" marR="0" indent="-101600" algn="l" rtl="0">
              <a:lnSpc>
                <a:spcPct val="100000"/>
              </a:lnSpc>
              <a:spcBef>
                <a:spcPts val="400"/>
              </a:spcBef>
              <a:spcAft>
                <a:spcPts val="0"/>
              </a:spcAft>
              <a:buClr>
                <a:schemeClr val="dk1"/>
              </a:buClr>
              <a:buFont typeface="Arial"/>
              <a:buChar char="»"/>
              <a:defRPr/>
            </a:lvl9pPr>
          </a:lstStyle>
          <a:p>
            <a:endParaRPr/>
          </a:p>
        </p:txBody>
      </p:sp>
      <p:sp>
        <p:nvSpPr>
          <p:cNvPr id="7" name="Shape 7"/>
          <p:cNvSpPr txBox="1">
            <a:spLocks noGrp="1"/>
          </p:cNvSpPr>
          <p:nvPr>
            <p:ph type="dt" idx="10"/>
          </p:nvPr>
        </p:nvSpPr>
        <p:spPr>
          <a:xfrm>
            <a:off x="457201" y="6245225"/>
            <a:ext cx="2133599" cy="47639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8" name="Shape 8"/>
          <p:cNvSpPr txBox="1">
            <a:spLocks noGrp="1"/>
          </p:cNvSpPr>
          <p:nvPr>
            <p:ph type="ftr" idx="11"/>
          </p:nvPr>
        </p:nvSpPr>
        <p:spPr>
          <a:xfrm>
            <a:off x="3124200" y="6245225"/>
            <a:ext cx="2895600" cy="476399"/>
          </a:xfrm>
          <a:prstGeom prst="rect">
            <a:avLst/>
          </a:prstGeom>
          <a:noFill/>
          <a:ln>
            <a:noFill/>
          </a:ln>
        </p:spPr>
        <p:txBody>
          <a:bodyPr lIns="91425" tIns="91425" rIns="91425" bIns="91425" anchor="t" anchorCtr="0"/>
          <a:lstStyle>
            <a:lvl1pPr marL="0" marR="0" indent="0" algn="ctr"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9" name="Shape 9"/>
          <p:cNvSpPr txBox="1">
            <a:spLocks noGrp="1"/>
          </p:cNvSpPr>
          <p:nvPr>
            <p:ph type="sldNum" idx="12"/>
          </p:nvPr>
        </p:nvSpPr>
        <p:spPr>
          <a:xfrm>
            <a:off x="6553201" y="6245225"/>
            <a:ext cx="2133599" cy="476399"/>
          </a:xfrm>
          <a:prstGeom prst="rect">
            <a:avLst/>
          </a:prstGeom>
          <a:noFill/>
          <a:ln>
            <a:noFill/>
          </a:ln>
        </p:spPr>
        <p:txBody>
          <a:bodyPr lIns="91425" tIns="91425" rIns="91425" bIns="91425" anchor="t" anchorCtr="0"/>
          <a:lstStyle>
            <a:lvl1pPr marL="0" marR="0" indent="0" algn="r"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pic>
        <p:nvPicPr>
          <p:cNvPr id="10" name="Shape 10"/>
          <p:cNvPicPr preferRelativeResize="0"/>
          <p:nvPr/>
        </p:nvPicPr>
        <p:blipFill rotWithShape="1">
          <a:blip r:embed="rId9">
            <a:alphaModFix/>
          </a:blip>
          <a:srcRect/>
          <a:stretch/>
        </p:blipFill>
        <p:spPr>
          <a:xfrm>
            <a:off x="0" y="5543550"/>
            <a:ext cx="9144000" cy="13907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0.jpg"/></Relationships>
</file>

<file path=ppt/slides/_rels/slide3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video" Target="../media/media2.mp4"/><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6.gif"/><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4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78.jpg"/><Relationship Id="rId4" Type="http://schemas.openxmlformats.org/officeDocument/2006/relationships/image" Target="../media/image77.jpg"/></Relationships>
</file>

<file path=ppt/slides/_rels/slide4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81.jpg"/><Relationship Id="rId4" Type="http://schemas.openxmlformats.org/officeDocument/2006/relationships/image" Target="../media/image8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trid.trb.org/results.aspx?q=&amp;datein=all&amp;serial=%22Twelfth%20COTA%20International%20Conference%20of%20Transportation%20Professionals%22"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ctrTitle"/>
          </p:nvPr>
        </p:nvSpPr>
        <p:spPr>
          <a:xfrm>
            <a:off x="528076" y="259465"/>
            <a:ext cx="8344799" cy="6202000"/>
          </a:xfrm>
          <a:prstGeom prst="rect">
            <a:avLst/>
          </a:prstGeom>
        </p:spPr>
        <p:txBody>
          <a:bodyPr lIns="91425" tIns="91425" rIns="91425" bIns="91425" anchor="t" anchorCtr="0">
            <a:noAutofit/>
          </a:bodyPr>
          <a:lstStyle/>
          <a:p>
            <a:pPr lvl="0" rtl="0">
              <a:spcBef>
                <a:spcPts val="0"/>
              </a:spcBef>
              <a:buNone/>
            </a:pPr>
            <a:r>
              <a:rPr lang="en" sz="2400" dirty="0">
                <a:solidFill>
                  <a:srgbClr val="FF0000"/>
                </a:solidFill>
              </a:rPr>
              <a:t>Ramp Metering Control for Mitigating Freeway Congestion </a:t>
            </a:r>
          </a:p>
          <a:p>
            <a:pPr lvl="0" rtl="0">
              <a:spcBef>
                <a:spcPts val="0"/>
              </a:spcBef>
              <a:buNone/>
            </a:pPr>
            <a:r>
              <a:rPr lang="en" sz="2400" dirty="0">
                <a:solidFill>
                  <a:srgbClr val="FF0000"/>
                </a:solidFill>
              </a:rPr>
              <a:t>RET Group Presentation </a:t>
            </a:r>
            <a:r>
              <a:rPr lang="en" sz="2400" dirty="0"/>
              <a:t>  </a:t>
            </a:r>
          </a:p>
          <a:p>
            <a:pPr rtl="0">
              <a:spcBef>
                <a:spcPts val="0"/>
              </a:spcBef>
              <a:buNone/>
            </a:pPr>
            <a:endParaRPr sz="2400" dirty="0"/>
          </a:p>
          <a:p>
            <a:pPr rtl="0">
              <a:spcBef>
                <a:spcPts val="0"/>
              </a:spcBef>
              <a:buNone/>
            </a:pPr>
            <a:endParaRPr sz="2400" dirty="0"/>
          </a:p>
          <a:p>
            <a:pPr rtl="0">
              <a:spcBef>
                <a:spcPts val="0"/>
              </a:spcBef>
              <a:buNone/>
            </a:pPr>
            <a:endParaRPr sz="2400" dirty="0"/>
          </a:p>
          <a:p>
            <a:pPr rtl="0">
              <a:spcBef>
                <a:spcPts val="0"/>
              </a:spcBef>
              <a:buNone/>
            </a:pPr>
            <a:endParaRPr sz="2400" dirty="0"/>
          </a:p>
          <a:p>
            <a:pPr rtl="0">
              <a:spcBef>
                <a:spcPts val="0"/>
              </a:spcBef>
              <a:buNone/>
            </a:pPr>
            <a:endParaRPr sz="2400" dirty="0"/>
          </a:p>
          <a:p>
            <a:pPr rtl="0">
              <a:spcBef>
                <a:spcPts val="0"/>
              </a:spcBef>
              <a:buNone/>
            </a:pPr>
            <a:endParaRPr sz="2400" dirty="0"/>
          </a:p>
          <a:p>
            <a:pPr rtl="0">
              <a:spcBef>
                <a:spcPts val="0"/>
              </a:spcBef>
              <a:buNone/>
            </a:pPr>
            <a:endParaRPr sz="1800" dirty="0"/>
          </a:p>
          <a:p>
            <a:pPr rtl="0">
              <a:spcBef>
                <a:spcPts val="0"/>
              </a:spcBef>
              <a:buNone/>
            </a:pPr>
            <a:r>
              <a:rPr lang="en" sz="1800" dirty="0" smtClean="0"/>
              <a:t/>
            </a:r>
            <a:br>
              <a:rPr lang="en" sz="1800" dirty="0" smtClean="0"/>
            </a:br>
            <a:r>
              <a:rPr lang="en" sz="1800" dirty="0"/>
              <a:t/>
            </a:r>
            <a:br>
              <a:rPr lang="en" sz="1800" dirty="0"/>
            </a:br>
            <a:r>
              <a:rPr lang="en" sz="1800" dirty="0" smtClean="0"/>
              <a:t/>
            </a:r>
            <a:br>
              <a:rPr lang="en" sz="1800" dirty="0" smtClean="0"/>
            </a:br>
            <a:r>
              <a:rPr lang="en" sz="1800" dirty="0"/>
              <a:t/>
            </a:r>
            <a:br>
              <a:rPr lang="en" sz="1800" dirty="0"/>
            </a:br>
            <a:r>
              <a:rPr lang="en" sz="1800" dirty="0" smtClean="0"/>
              <a:t>Amy </a:t>
            </a:r>
            <a:r>
              <a:rPr lang="en" sz="1800" dirty="0"/>
              <a:t>Gunderman, Biology and Physics, Finneytown High School</a:t>
            </a:r>
          </a:p>
          <a:p>
            <a:pPr lvl="0" rtl="0">
              <a:lnSpc>
                <a:spcPct val="115000"/>
              </a:lnSpc>
              <a:spcBef>
                <a:spcPts val="0"/>
              </a:spcBef>
              <a:buNone/>
            </a:pPr>
            <a:r>
              <a:rPr lang="en" sz="1800" dirty="0"/>
              <a:t>Bob Leugers, Geometry, School for the Creative &amp; Performing Arts</a:t>
            </a:r>
          </a:p>
          <a:p>
            <a:pPr rtl="0">
              <a:spcBef>
                <a:spcPts val="0"/>
              </a:spcBef>
              <a:buNone/>
            </a:pPr>
            <a:r>
              <a:rPr lang="en" sz="1800" dirty="0"/>
              <a:t>       Joanne Vakil, MS Math and Science, Dayton Islamic School</a:t>
            </a:r>
          </a:p>
          <a:p>
            <a:pPr rtl="0">
              <a:spcBef>
                <a:spcPts val="0"/>
              </a:spcBef>
              <a:buNone/>
            </a:pPr>
            <a:endParaRPr sz="1200" dirty="0"/>
          </a:p>
          <a:p>
            <a:pPr rtl="0">
              <a:spcBef>
                <a:spcPts val="0"/>
              </a:spcBef>
              <a:buNone/>
            </a:pPr>
            <a:endParaRPr sz="1100" dirty="0"/>
          </a:p>
          <a:p>
            <a:pPr>
              <a:spcBef>
                <a:spcPts val="0"/>
              </a:spcBef>
              <a:buNone/>
            </a:pPr>
            <a:endParaRPr sz="1400" dirty="0"/>
          </a:p>
        </p:txBody>
      </p:sp>
      <p:pic>
        <p:nvPicPr>
          <p:cNvPr id="37" name="Shape 37"/>
          <p:cNvPicPr preferRelativeResize="0"/>
          <p:nvPr/>
        </p:nvPicPr>
        <p:blipFill rotWithShape="1">
          <a:blip r:embed="rId3">
            <a:alphaModFix/>
          </a:blip>
          <a:srcRect l="8507" t="9567" r="6335"/>
          <a:stretch/>
        </p:blipFill>
        <p:spPr>
          <a:xfrm>
            <a:off x="2964873" y="1628200"/>
            <a:ext cx="2965086" cy="2532002"/>
          </a:xfrm>
          <a:prstGeom prst="rect">
            <a:avLst/>
          </a:prstGeom>
          <a:noFill/>
          <a:ln>
            <a:noFill/>
          </a:ln>
        </p:spPr>
      </p:pic>
      <p:pic>
        <p:nvPicPr>
          <p:cNvPr id="38" name="Shape 38"/>
          <p:cNvPicPr preferRelativeResize="0"/>
          <p:nvPr/>
        </p:nvPicPr>
        <p:blipFill>
          <a:blip r:embed="rId4">
            <a:alphaModFix/>
          </a:blip>
          <a:stretch>
            <a:fillRect/>
          </a:stretch>
        </p:blipFill>
        <p:spPr>
          <a:xfrm>
            <a:off x="7370618" y="1033034"/>
            <a:ext cx="1251207" cy="119033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217101" y="0"/>
            <a:ext cx="6709799" cy="1143200"/>
          </a:xfrm>
          <a:prstGeom prst="rect">
            <a:avLst/>
          </a:prstGeom>
        </p:spPr>
        <p:txBody>
          <a:bodyPr lIns="91425" tIns="91425" rIns="91425" bIns="91425" anchor="ctr" anchorCtr="0">
            <a:noAutofit/>
          </a:bodyPr>
          <a:lstStyle/>
          <a:p>
            <a:pPr lvl="0" algn="ctr" rtl="0">
              <a:spcBef>
                <a:spcPts val="0"/>
              </a:spcBef>
              <a:buNone/>
            </a:pPr>
            <a:r>
              <a:rPr lang="en" sz="3600">
                <a:solidFill>
                  <a:srgbClr val="FF0000"/>
                </a:solidFill>
              </a:rPr>
              <a:t>Background Literature Review</a:t>
            </a:r>
          </a:p>
        </p:txBody>
      </p:sp>
      <p:sp>
        <p:nvSpPr>
          <p:cNvPr id="119" name="Shape 119"/>
          <p:cNvSpPr txBox="1">
            <a:spLocks noGrp="1"/>
          </p:cNvSpPr>
          <p:nvPr>
            <p:ph type="body" idx="1"/>
          </p:nvPr>
        </p:nvSpPr>
        <p:spPr>
          <a:xfrm>
            <a:off x="977100" y="1241233"/>
            <a:ext cx="7189800" cy="5167600"/>
          </a:xfrm>
          <a:prstGeom prst="rect">
            <a:avLst/>
          </a:prstGeom>
        </p:spPr>
        <p:txBody>
          <a:bodyPr lIns="91425" tIns="91425" rIns="91425" bIns="91425" anchor="t" anchorCtr="0">
            <a:noAutofit/>
          </a:bodyPr>
          <a:lstStyle/>
          <a:p>
            <a:pPr marL="457200" lvl="0" indent="-381000" rtl="0">
              <a:lnSpc>
                <a:spcPct val="115000"/>
              </a:lnSpc>
              <a:spcBef>
                <a:spcPts val="0"/>
              </a:spcBef>
              <a:buClr>
                <a:schemeClr val="dk1"/>
              </a:buClr>
              <a:buSzPct val="100000"/>
              <a:buFont typeface="Arial"/>
              <a:buChar char="•"/>
            </a:pPr>
            <a:r>
              <a:rPr lang="en" sz="2400" dirty="0"/>
              <a:t>Ramp Meter History:</a:t>
            </a:r>
          </a:p>
          <a:p>
            <a:pPr marL="914400" lvl="1" indent="-368300" rtl="0">
              <a:lnSpc>
                <a:spcPct val="115000"/>
              </a:lnSpc>
              <a:spcBef>
                <a:spcPts val="0"/>
              </a:spcBef>
              <a:buClr>
                <a:schemeClr val="dk1"/>
              </a:buClr>
              <a:buSzPct val="100000"/>
              <a:buFont typeface="Arial"/>
              <a:buChar char="–"/>
            </a:pPr>
            <a:r>
              <a:rPr lang="en" sz="2200" dirty="0"/>
              <a:t>1950’s - 60’s</a:t>
            </a:r>
          </a:p>
          <a:p>
            <a:pPr marL="914400" lvl="1" indent="-368300" rtl="0">
              <a:lnSpc>
                <a:spcPct val="115000"/>
              </a:lnSpc>
              <a:spcBef>
                <a:spcPts val="0"/>
              </a:spcBef>
              <a:buClr>
                <a:schemeClr val="dk1"/>
              </a:buClr>
              <a:buSzPct val="100000"/>
              <a:buFont typeface="Arial"/>
              <a:buChar char="–"/>
            </a:pPr>
            <a:r>
              <a:rPr lang="en" sz="2200" dirty="0"/>
              <a:t>1980’s - 90’s Traffic-responsive</a:t>
            </a:r>
          </a:p>
          <a:p>
            <a:pPr marL="914400" lvl="1" indent="-368300" rtl="0">
              <a:lnSpc>
                <a:spcPct val="115000"/>
              </a:lnSpc>
              <a:spcBef>
                <a:spcPts val="0"/>
              </a:spcBef>
              <a:buClr>
                <a:schemeClr val="dk1"/>
              </a:buClr>
              <a:buSzPct val="100000"/>
              <a:buFont typeface="Arial"/>
              <a:buChar char="–"/>
            </a:pPr>
            <a:r>
              <a:rPr lang="en" sz="2200" dirty="0"/>
              <a:t>Over 2100 in US</a:t>
            </a:r>
          </a:p>
          <a:p>
            <a:pPr marL="457200" lvl="0" indent="-381000" rtl="0">
              <a:lnSpc>
                <a:spcPct val="115000"/>
              </a:lnSpc>
              <a:spcBef>
                <a:spcPts val="0"/>
              </a:spcBef>
              <a:buClr>
                <a:schemeClr val="dk1"/>
              </a:buClr>
              <a:buSzPct val="100000"/>
              <a:buFont typeface="Arial"/>
              <a:buChar char="•"/>
            </a:pPr>
            <a:r>
              <a:rPr lang="en" sz="2400" dirty="0"/>
              <a:t>Local streets to freeways</a:t>
            </a:r>
          </a:p>
          <a:p>
            <a:pPr marL="457200" lvl="0" indent="-381000" rtl="0">
              <a:lnSpc>
                <a:spcPct val="115000"/>
              </a:lnSpc>
              <a:spcBef>
                <a:spcPts val="0"/>
              </a:spcBef>
              <a:buClr>
                <a:schemeClr val="dk1"/>
              </a:buClr>
              <a:buSzPct val="100000"/>
              <a:buFont typeface="Arial"/>
              <a:buChar char="•"/>
            </a:pPr>
            <a:r>
              <a:rPr lang="en" sz="2400" dirty="0"/>
              <a:t>High-occupancy vehicle (HOV) bypass lanes</a:t>
            </a:r>
          </a:p>
          <a:p>
            <a:pPr marL="914400" lvl="1" indent="-368300" rtl="0">
              <a:lnSpc>
                <a:spcPct val="115000"/>
              </a:lnSpc>
              <a:spcBef>
                <a:spcPts val="0"/>
              </a:spcBef>
              <a:buClr>
                <a:schemeClr val="dk1"/>
              </a:buClr>
              <a:buSzPct val="100000"/>
              <a:buFont typeface="Arial"/>
              <a:buChar char="–"/>
            </a:pPr>
            <a:r>
              <a:rPr lang="en" sz="2200" dirty="0"/>
              <a:t>Not metered</a:t>
            </a:r>
          </a:p>
          <a:p>
            <a:pPr marL="914400" lvl="1" indent="-368300" rtl="0">
              <a:lnSpc>
                <a:spcPct val="115000"/>
              </a:lnSpc>
              <a:spcBef>
                <a:spcPts val="0"/>
              </a:spcBef>
              <a:buClr>
                <a:schemeClr val="dk1"/>
              </a:buClr>
              <a:buSzPct val="100000"/>
              <a:buFont typeface="Arial"/>
              <a:buChar char="–"/>
            </a:pPr>
            <a:r>
              <a:rPr lang="en" sz="2200" dirty="0"/>
              <a:t>I</a:t>
            </a:r>
            <a:r>
              <a:rPr lang="en" sz="2200" dirty="0" smtClean="0"/>
              <a:t>ncreases </a:t>
            </a:r>
            <a:r>
              <a:rPr lang="en" sz="2200" dirty="0"/>
              <a:t>carpool rates</a:t>
            </a:r>
          </a:p>
          <a:p>
            <a:pPr lvl="0" rtl="0">
              <a:lnSpc>
                <a:spcPct val="120000"/>
              </a:lnSpc>
              <a:spcBef>
                <a:spcPts val="0"/>
              </a:spcBef>
              <a:buNone/>
            </a:pPr>
            <a:endParaRPr sz="1000" dirty="0"/>
          </a:p>
          <a:p>
            <a:pPr lvl="0" rtl="0">
              <a:lnSpc>
                <a:spcPct val="120000"/>
              </a:lnSpc>
              <a:spcBef>
                <a:spcPts val="0"/>
              </a:spcBef>
              <a:buClr>
                <a:schemeClr val="dk1"/>
              </a:buClr>
              <a:buFont typeface="Arial"/>
              <a:buNone/>
            </a:pPr>
            <a:endParaRPr sz="1000" dirty="0"/>
          </a:p>
          <a:p>
            <a:pPr lvl="0" rtl="0">
              <a:lnSpc>
                <a:spcPct val="120000"/>
              </a:lnSpc>
              <a:spcBef>
                <a:spcPts val="0"/>
              </a:spcBef>
              <a:buClr>
                <a:schemeClr val="dk1"/>
              </a:buClr>
              <a:buFont typeface="Arial"/>
              <a:buNone/>
            </a:pPr>
            <a:endParaRPr dirty="0"/>
          </a:p>
        </p:txBody>
      </p:sp>
      <p:sp>
        <p:nvSpPr>
          <p:cNvPr id="120" name="Shape 120"/>
          <p:cNvSpPr txBox="1"/>
          <p:nvPr/>
        </p:nvSpPr>
        <p:spPr>
          <a:xfrm rot="10800000">
            <a:off x="8437126" y="898132"/>
            <a:ext cx="53399" cy="171200"/>
          </a:xfrm>
          <a:prstGeom prst="rect">
            <a:avLst/>
          </a:prstGeom>
          <a:noFill/>
          <a:ln>
            <a:noFill/>
          </a:ln>
        </p:spPr>
        <p:txBody>
          <a:bodyPr lIns="91425" tIns="91425" rIns="91425" bIns="91425" anchor="t" anchorCtr="0">
            <a:noAutofit/>
          </a:bodyPr>
          <a:lstStyle/>
          <a:p>
            <a:pPr>
              <a:spcBef>
                <a:spcPts val="0"/>
              </a:spcBef>
              <a:buNone/>
            </a:pPr>
            <a:endParaRPr/>
          </a:p>
        </p:txBody>
      </p:sp>
      <p:pic>
        <p:nvPicPr>
          <p:cNvPr id="121" name="Shape 121"/>
          <p:cNvPicPr preferRelativeResize="0"/>
          <p:nvPr/>
        </p:nvPicPr>
        <p:blipFill>
          <a:blip r:embed="rId3">
            <a:alphaModFix/>
          </a:blip>
          <a:stretch>
            <a:fillRect/>
          </a:stretch>
        </p:blipFill>
        <p:spPr>
          <a:xfrm>
            <a:off x="5915891" y="983732"/>
            <a:ext cx="3020291" cy="2180300"/>
          </a:xfrm>
          <a:prstGeom prst="rect">
            <a:avLst/>
          </a:prstGeom>
          <a:noFill/>
          <a:ln>
            <a:noFill/>
          </a:ln>
        </p:spPr>
      </p:pic>
      <p:sp>
        <p:nvSpPr>
          <p:cNvPr id="122" name="Shape 122"/>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10</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892" y="983732"/>
            <a:ext cx="3020290" cy="233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a:off x="928254" y="245134"/>
            <a:ext cx="7398327" cy="4532065"/>
          </a:xfrm>
          <a:prstGeom prst="rect">
            <a:avLst/>
          </a:prstGeom>
          <a:noFill/>
          <a:ln>
            <a:noFill/>
          </a:ln>
        </p:spPr>
      </p:pic>
      <p:sp>
        <p:nvSpPr>
          <p:cNvPr id="128" name="Shape 128"/>
          <p:cNvSpPr txBox="1"/>
          <p:nvPr/>
        </p:nvSpPr>
        <p:spPr>
          <a:xfrm>
            <a:off x="1153176" y="5084067"/>
            <a:ext cx="7520999" cy="579599"/>
          </a:xfrm>
          <a:prstGeom prst="rect">
            <a:avLst/>
          </a:prstGeom>
          <a:noFill/>
          <a:ln>
            <a:noFill/>
          </a:ln>
        </p:spPr>
        <p:txBody>
          <a:bodyPr lIns="91425" tIns="91425" rIns="91425" bIns="91425" anchor="t" anchorCtr="0">
            <a:noAutofit/>
          </a:bodyPr>
          <a:lstStyle/>
          <a:p>
            <a:pPr algn="ctr" rtl="0">
              <a:spcBef>
                <a:spcPts val="0"/>
              </a:spcBef>
              <a:buNone/>
            </a:pPr>
            <a:r>
              <a:rPr lang="en" sz="1800" b="1"/>
              <a:t>As of 2009, ramp metering was implemented in 30 US cities.</a:t>
            </a:r>
          </a:p>
          <a:p>
            <a:pPr lvl="0" algn="ctr" rtl="0">
              <a:spcBef>
                <a:spcPts val="0"/>
              </a:spcBef>
              <a:buNone/>
            </a:pPr>
            <a:endParaRPr sz="1800" b="1"/>
          </a:p>
        </p:txBody>
      </p:sp>
      <p:sp>
        <p:nvSpPr>
          <p:cNvPr id="129" name="Shape 129"/>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11</a:t>
            </a:r>
          </a:p>
        </p:txBody>
      </p:sp>
      <p:sp>
        <p:nvSpPr>
          <p:cNvPr id="130" name="Shape 130"/>
          <p:cNvSpPr/>
          <p:nvPr/>
        </p:nvSpPr>
        <p:spPr>
          <a:xfrm>
            <a:off x="6582393" y="1819140"/>
            <a:ext cx="1632000" cy="107199"/>
          </a:xfrm>
          <a:prstGeom prst="leftArrow">
            <a:avLst>
              <a:gd name="adj1" fmla="val 50000"/>
              <a:gd name="adj2" fmla="val 50000"/>
            </a:avLst>
          </a:prstGeom>
          <a:solidFill>
            <a:srgbClr val="000000"/>
          </a:solid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 name="Shape 131"/>
          <p:cNvSpPr/>
          <p:nvPr/>
        </p:nvSpPr>
        <p:spPr>
          <a:xfrm flipH="1">
            <a:off x="4731339" y="2245134"/>
            <a:ext cx="1220699" cy="107199"/>
          </a:xfrm>
          <a:prstGeom prst="leftArrow">
            <a:avLst>
              <a:gd name="adj1" fmla="val 50000"/>
              <a:gd name="adj2" fmla="val 50000"/>
            </a:avLst>
          </a:prstGeom>
          <a:solidFill>
            <a:srgbClr val="000000"/>
          </a:solid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2" name="Shape 132"/>
          <p:cNvSpPr/>
          <p:nvPr/>
        </p:nvSpPr>
        <p:spPr>
          <a:xfrm rot="-9449905" flipH="1">
            <a:off x="6387324" y="2451257"/>
            <a:ext cx="1632049" cy="119816"/>
          </a:xfrm>
          <a:prstGeom prst="leftArrow">
            <a:avLst>
              <a:gd name="adj1" fmla="val 50000"/>
              <a:gd name="adj2" fmla="val 50000"/>
            </a:avLst>
          </a:prstGeom>
          <a:solidFill>
            <a:srgbClr val="000000"/>
          </a:solid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 name="Picture 1"/>
          <p:cNvPicPr>
            <a:picLocks noChangeAspect="1"/>
          </p:cNvPicPr>
          <p:nvPr/>
        </p:nvPicPr>
        <p:blipFill rotWithShape="1">
          <a:blip r:embed="rId4"/>
          <a:srcRect l="19963" t="7031" r="21437" b="14909"/>
          <a:stretch/>
        </p:blipFill>
        <p:spPr>
          <a:xfrm>
            <a:off x="1722896" y="1021675"/>
            <a:ext cx="3008443" cy="2661315"/>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131"/>
                                        </p:tgtEl>
                                        <p:attrNameLst>
                                          <p:attrName>style.visibility</p:attrName>
                                        </p:attrNameLst>
                                      </p:cBhvr>
                                      <p:to>
                                        <p:strVal val="visible"/>
                                      </p:to>
                                    </p:set>
                                    <p:anim calcmode="lin" valueType="num">
                                      <p:cBhvr additive="base">
                                        <p:cTn id="7" dur="500" fill="hold"/>
                                        <p:tgtEl>
                                          <p:spTgt spid="131"/>
                                        </p:tgtEl>
                                        <p:attrNameLst>
                                          <p:attrName>ppt_x</p:attrName>
                                        </p:attrNameLst>
                                      </p:cBhvr>
                                      <p:tavLst>
                                        <p:tav tm="0">
                                          <p:val>
                                            <p:strVal val="#ppt_x"/>
                                          </p:val>
                                        </p:tav>
                                        <p:tav tm="100000">
                                          <p:val>
                                            <p:strVal val="#ppt_x"/>
                                          </p:val>
                                        </p:tav>
                                      </p:tavLst>
                                    </p:anim>
                                    <p:anim calcmode="lin" valueType="num">
                                      <p:cBhvr additive="base">
                                        <p:cTn id="8" dur="500" fill="hold"/>
                                        <p:tgtEl>
                                          <p:spTgt spid="131"/>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2" presetClass="entr" presetSubtype="4" fill="hold" nodeType="afterEffect">
                                  <p:stCondLst>
                                    <p:cond delay="200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1108364" y="1242434"/>
            <a:ext cx="3543760" cy="4697199"/>
          </a:xfrm>
          <a:prstGeom prst="rect">
            <a:avLst/>
          </a:prstGeom>
          <a:noFill/>
          <a:ln>
            <a:noFill/>
          </a:ln>
        </p:spPr>
      </p:pic>
      <p:sp>
        <p:nvSpPr>
          <p:cNvPr id="138" name="Shape 138"/>
          <p:cNvSpPr txBox="1">
            <a:spLocks noGrp="1"/>
          </p:cNvSpPr>
          <p:nvPr>
            <p:ph type="body" idx="1"/>
          </p:nvPr>
        </p:nvSpPr>
        <p:spPr>
          <a:xfrm>
            <a:off x="5018526" y="1080401"/>
            <a:ext cx="3691499" cy="4697199"/>
          </a:xfrm>
          <a:prstGeom prst="rect">
            <a:avLst/>
          </a:prstGeom>
        </p:spPr>
        <p:txBody>
          <a:bodyPr lIns="91425" tIns="91425" rIns="91425" bIns="91425" anchor="t" anchorCtr="0">
            <a:noAutofit/>
          </a:bodyPr>
          <a:lstStyle/>
          <a:p>
            <a:pPr marL="0" lvl="0" indent="0" algn="ctr" rtl="0">
              <a:lnSpc>
                <a:spcPct val="115000"/>
              </a:lnSpc>
              <a:spcBef>
                <a:spcPts val="0"/>
              </a:spcBef>
              <a:buNone/>
            </a:pPr>
            <a:r>
              <a:rPr lang="en" sz="2600">
                <a:solidFill>
                  <a:srgbClr val="FF0000"/>
                </a:solidFill>
              </a:rPr>
              <a:t>Ramp Metering System</a:t>
            </a:r>
          </a:p>
          <a:p>
            <a:pPr marL="457200" lvl="0" indent="-381000" rtl="0">
              <a:lnSpc>
                <a:spcPct val="115000"/>
              </a:lnSpc>
              <a:spcBef>
                <a:spcPts val="0"/>
              </a:spcBef>
              <a:buClr>
                <a:schemeClr val="dk1"/>
              </a:buClr>
              <a:buSzPct val="100000"/>
              <a:buFont typeface="Arial"/>
              <a:buChar char="•"/>
            </a:pPr>
            <a:r>
              <a:rPr lang="en" sz="2400"/>
              <a:t>Metering Signal </a:t>
            </a:r>
          </a:p>
          <a:p>
            <a:pPr marL="457200" lvl="0" indent="-381000" rtl="0">
              <a:lnSpc>
                <a:spcPct val="115000"/>
              </a:lnSpc>
              <a:spcBef>
                <a:spcPts val="0"/>
              </a:spcBef>
              <a:buClr>
                <a:schemeClr val="dk1"/>
              </a:buClr>
              <a:buSzPct val="100000"/>
              <a:buFont typeface="Arial"/>
              <a:buChar char="•"/>
            </a:pPr>
            <a:r>
              <a:rPr lang="en" sz="2400"/>
              <a:t>Ramp Controller</a:t>
            </a:r>
          </a:p>
          <a:p>
            <a:pPr marL="457200" lvl="0" indent="-381000" rtl="0">
              <a:lnSpc>
                <a:spcPct val="115000"/>
              </a:lnSpc>
              <a:spcBef>
                <a:spcPts val="0"/>
              </a:spcBef>
              <a:buClr>
                <a:schemeClr val="dk1"/>
              </a:buClr>
              <a:buSzPct val="100000"/>
              <a:buFont typeface="Arial"/>
              <a:buChar char="•"/>
            </a:pPr>
            <a:r>
              <a:rPr lang="en" sz="2400"/>
              <a:t>Detectors</a:t>
            </a:r>
          </a:p>
          <a:p>
            <a:pPr marL="457200" lvl="0" indent="-381000" rtl="0">
              <a:lnSpc>
                <a:spcPct val="115000"/>
              </a:lnSpc>
              <a:spcBef>
                <a:spcPts val="0"/>
              </a:spcBef>
              <a:buClr>
                <a:schemeClr val="dk1"/>
              </a:buClr>
              <a:buSzPct val="100000"/>
              <a:buFont typeface="Arial"/>
              <a:buChar char="•"/>
            </a:pPr>
            <a:r>
              <a:rPr lang="en" sz="2400"/>
              <a:t>TMC</a:t>
            </a:r>
          </a:p>
          <a:p>
            <a:pPr lvl="0" rtl="0">
              <a:lnSpc>
                <a:spcPct val="115000"/>
              </a:lnSpc>
              <a:spcBef>
                <a:spcPts val="0"/>
              </a:spcBef>
              <a:buNone/>
            </a:pPr>
            <a:endParaRPr sz="1800"/>
          </a:p>
          <a:p>
            <a:pPr lvl="0" rtl="0">
              <a:spcBef>
                <a:spcPts val="0"/>
              </a:spcBef>
              <a:buNone/>
            </a:pPr>
            <a:endParaRPr/>
          </a:p>
        </p:txBody>
      </p:sp>
      <p:sp>
        <p:nvSpPr>
          <p:cNvPr id="139" name="Shape 139"/>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12</a:t>
            </a:r>
          </a:p>
        </p:txBody>
      </p:sp>
      <p:sp>
        <p:nvSpPr>
          <p:cNvPr id="140" name="Shape 140"/>
          <p:cNvSpPr txBox="1"/>
          <p:nvPr/>
        </p:nvSpPr>
        <p:spPr>
          <a:xfrm>
            <a:off x="267001" y="120033"/>
            <a:ext cx="8609999" cy="1122400"/>
          </a:xfrm>
          <a:prstGeom prst="rect">
            <a:avLst/>
          </a:prstGeom>
          <a:noFill/>
          <a:ln>
            <a:noFill/>
          </a:ln>
        </p:spPr>
        <p:txBody>
          <a:bodyPr lIns="91425" tIns="91425" rIns="91425" bIns="91425" anchor="t" anchorCtr="0">
            <a:noAutofit/>
          </a:bodyPr>
          <a:lstStyle/>
          <a:p>
            <a:pPr lvl="0" algn="ctr" rtl="0">
              <a:spcBef>
                <a:spcPts val="0"/>
              </a:spcBef>
              <a:buNone/>
            </a:pPr>
            <a:r>
              <a:rPr lang="en" sz="3600">
                <a:solidFill>
                  <a:srgbClr val="FF0000"/>
                </a:solidFill>
              </a:rPr>
              <a:t>So, How Does a Ramp Meter Work?</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ctrTitle"/>
          </p:nvPr>
        </p:nvSpPr>
        <p:spPr>
          <a:xfrm>
            <a:off x="1143000" y="183431"/>
            <a:ext cx="6858000" cy="1064000"/>
          </a:xfrm>
          <a:prstGeom prst="rect">
            <a:avLst/>
          </a:prstGeom>
        </p:spPr>
        <p:txBody>
          <a:bodyPr lIns="91425" tIns="91425" rIns="91425" bIns="91425" anchor="b" anchorCtr="0">
            <a:noAutofit/>
          </a:bodyPr>
          <a:lstStyle/>
          <a:p>
            <a:pPr>
              <a:spcBef>
                <a:spcPts val="0"/>
              </a:spcBef>
              <a:buNone/>
            </a:pPr>
            <a:r>
              <a:rPr lang="en" sz="3600">
                <a:solidFill>
                  <a:srgbClr val="FF0000"/>
                </a:solidFill>
              </a:rPr>
              <a:t>Metering Design</a:t>
            </a:r>
          </a:p>
        </p:txBody>
      </p:sp>
      <p:sp>
        <p:nvSpPr>
          <p:cNvPr id="146" name="Shape 146"/>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13</a:t>
            </a:r>
          </a:p>
        </p:txBody>
      </p:sp>
      <p:pic>
        <p:nvPicPr>
          <p:cNvPr id="147" name="Shape 147"/>
          <p:cNvPicPr preferRelativeResize="0"/>
          <p:nvPr/>
        </p:nvPicPr>
        <p:blipFill>
          <a:blip r:embed="rId3">
            <a:alphaModFix/>
          </a:blip>
          <a:stretch>
            <a:fillRect/>
          </a:stretch>
        </p:blipFill>
        <p:spPr>
          <a:xfrm>
            <a:off x="2398321" y="3633066"/>
            <a:ext cx="5969475" cy="2006600"/>
          </a:xfrm>
          <a:prstGeom prst="rect">
            <a:avLst/>
          </a:prstGeom>
          <a:noFill/>
          <a:ln>
            <a:noFill/>
          </a:ln>
        </p:spPr>
      </p:pic>
      <p:pic>
        <p:nvPicPr>
          <p:cNvPr id="148" name="Shape 148"/>
          <p:cNvPicPr preferRelativeResize="0"/>
          <p:nvPr/>
        </p:nvPicPr>
        <p:blipFill>
          <a:blip r:embed="rId4">
            <a:alphaModFix/>
          </a:blip>
          <a:stretch>
            <a:fillRect/>
          </a:stretch>
        </p:blipFill>
        <p:spPr>
          <a:xfrm>
            <a:off x="2398321" y="1247431"/>
            <a:ext cx="5911900" cy="2218200"/>
          </a:xfrm>
          <a:prstGeom prst="rect">
            <a:avLst/>
          </a:prstGeom>
          <a:noFill/>
          <a:ln>
            <a:noFill/>
          </a:ln>
        </p:spPr>
      </p:pic>
      <p:pic>
        <p:nvPicPr>
          <p:cNvPr id="1030" name="Picture 6" descr="single ent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58" y="1324694"/>
            <a:ext cx="1689336" cy="10136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to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958" y="2665697"/>
            <a:ext cx="1689336" cy="13795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al lan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958" y="4372663"/>
            <a:ext cx="1689336" cy="1267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algn="l" rtl="0">
              <a:spcBef>
                <a:spcPts val="0"/>
              </a:spcBef>
              <a:buNone/>
            </a:pPr>
            <a:endParaRPr dirty="0"/>
          </a:p>
          <a:p>
            <a:pPr rtl="0">
              <a:spcBef>
                <a:spcPts val="0"/>
              </a:spcBef>
              <a:buNone/>
            </a:pPr>
            <a:r>
              <a:rPr lang="en" sz="3000" dirty="0">
                <a:solidFill>
                  <a:srgbClr val="FF0000"/>
                </a:solidFill>
              </a:rPr>
              <a:t>Signal Head Placement</a:t>
            </a:r>
          </a:p>
          <a:p>
            <a:pPr>
              <a:spcBef>
                <a:spcPts val="0"/>
              </a:spcBef>
              <a:buNone/>
            </a:pPr>
            <a:endParaRPr dirty="0"/>
          </a:p>
        </p:txBody>
      </p:sp>
      <p:sp>
        <p:nvSpPr>
          <p:cNvPr id="154" name="Shape 154"/>
          <p:cNvSpPr txBox="1">
            <a:spLocks noGrp="1"/>
          </p:cNvSpPr>
          <p:nvPr>
            <p:ph type="body" idx="1"/>
          </p:nvPr>
        </p:nvSpPr>
        <p:spPr>
          <a:xfrm>
            <a:off x="285750" y="2083526"/>
            <a:ext cx="4401150" cy="2579913"/>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800" b="1" dirty="0">
                <a:solidFill>
                  <a:schemeClr val="dk1"/>
                </a:solidFill>
              </a:rPr>
              <a:t>Depends on: </a:t>
            </a:r>
          </a:p>
          <a:p>
            <a:pPr marL="914400" lvl="1" indent="-381000">
              <a:buSzPct val="100000"/>
            </a:pPr>
            <a:r>
              <a:rPr lang="en" sz="2400" dirty="0">
                <a:solidFill>
                  <a:schemeClr val="dk1"/>
                </a:solidFill>
              </a:rPr>
              <a:t>Length needed for acceleration</a:t>
            </a:r>
          </a:p>
          <a:p>
            <a:pPr marL="914400" lvl="1" indent="-381000" rtl="0">
              <a:spcBef>
                <a:spcPts val="0"/>
              </a:spcBef>
              <a:buClr>
                <a:schemeClr val="dk1"/>
              </a:buClr>
              <a:buSzPct val="100000"/>
              <a:buFont typeface="Arial"/>
              <a:buChar char="–"/>
            </a:pPr>
            <a:r>
              <a:rPr lang="en" sz="2400" dirty="0" smtClean="0">
                <a:solidFill>
                  <a:schemeClr val="dk1"/>
                </a:solidFill>
              </a:rPr>
              <a:t>Sufficient queue </a:t>
            </a:r>
            <a:r>
              <a:rPr lang="en" sz="2400" dirty="0">
                <a:solidFill>
                  <a:schemeClr val="dk1"/>
                </a:solidFill>
              </a:rPr>
              <a:t>length</a:t>
            </a:r>
          </a:p>
          <a:p>
            <a:pPr marL="1371600" lvl="2" indent="-381000" rtl="0">
              <a:spcBef>
                <a:spcPts val="0"/>
              </a:spcBef>
              <a:buClr>
                <a:schemeClr val="dk1"/>
              </a:buClr>
              <a:buSzPct val="100000"/>
              <a:buFont typeface="Arial"/>
              <a:buChar char="•"/>
            </a:pPr>
            <a:r>
              <a:rPr lang="en" sz="2400" dirty="0">
                <a:solidFill>
                  <a:schemeClr val="dk1"/>
                </a:solidFill>
              </a:rPr>
              <a:t>Number of lanes</a:t>
            </a:r>
          </a:p>
          <a:p>
            <a:pPr marL="0" lvl="0" indent="0">
              <a:spcBef>
                <a:spcPts val="0"/>
              </a:spcBef>
              <a:buClr>
                <a:schemeClr val="dk1"/>
              </a:buClr>
              <a:buFont typeface="Arial"/>
              <a:buNone/>
            </a:pPr>
            <a:endParaRPr dirty="0"/>
          </a:p>
        </p:txBody>
      </p:sp>
      <p:pic>
        <p:nvPicPr>
          <p:cNvPr id="155" name="Shape 155"/>
          <p:cNvPicPr preferRelativeResize="0"/>
          <p:nvPr/>
        </p:nvPicPr>
        <p:blipFill>
          <a:blip r:embed="rId3">
            <a:alphaModFix/>
          </a:blip>
          <a:stretch>
            <a:fillRect/>
          </a:stretch>
        </p:blipFill>
        <p:spPr>
          <a:xfrm>
            <a:off x="4882600" y="1689634"/>
            <a:ext cx="3901182" cy="3628300"/>
          </a:xfrm>
          <a:prstGeom prst="rect">
            <a:avLst/>
          </a:prstGeom>
          <a:noFill/>
          <a:ln>
            <a:noFill/>
          </a:ln>
        </p:spPr>
      </p:pic>
      <p:sp>
        <p:nvSpPr>
          <p:cNvPr id="156" name="Shape 156"/>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14</a:t>
            </a: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Shape 161"/>
          <p:cNvPicPr preferRelativeResize="0"/>
          <p:nvPr/>
        </p:nvPicPr>
        <p:blipFill>
          <a:blip r:embed="rId3">
            <a:alphaModFix/>
          </a:blip>
          <a:stretch>
            <a:fillRect/>
          </a:stretch>
        </p:blipFill>
        <p:spPr>
          <a:xfrm>
            <a:off x="2167300" y="1678671"/>
            <a:ext cx="5199500" cy="3698543"/>
          </a:xfrm>
          <a:prstGeom prst="rect">
            <a:avLst/>
          </a:prstGeom>
          <a:noFill/>
          <a:ln>
            <a:noFill/>
          </a:ln>
        </p:spPr>
      </p:pic>
      <p:sp>
        <p:nvSpPr>
          <p:cNvPr id="162" name="Shape 162"/>
          <p:cNvSpPr txBox="1">
            <a:spLocks noGrp="1"/>
          </p:cNvSpPr>
          <p:nvPr>
            <p:ph type="title"/>
          </p:nvPr>
        </p:nvSpPr>
        <p:spPr>
          <a:xfrm>
            <a:off x="457200" y="124571"/>
            <a:ext cx="8229600" cy="1143200"/>
          </a:xfrm>
          <a:prstGeom prst="rect">
            <a:avLst/>
          </a:prstGeom>
        </p:spPr>
        <p:txBody>
          <a:bodyPr lIns="91425" tIns="91425" rIns="91425" bIns="91425" anchor="ctr" anchorCtr="0">
            <a:noAutofit/>
          </a:bodyPr>
          <a:lstStyle/>
          <a:p>
            <a:pPr>
              <a:spcBef>
                <a:spcPts val="0"/>
              </a:spcBef>
              <a:buNone/>
            </a:pPr>
            <a:r>
              <a:rPr lang="en" sz="3000">
                <a:solidFill>
                  <a:srgbClr val="FF0000"/>
                </a:solidFill>
              </a:rPr>
              <a:t>Positive Impacts</a:t>
            </a:r>
          </a:p>
        </p:txBody>
      </p:sp>
      <p:sp>
        <p:nvSpPr>
          <p:cNvPr id="163" name="Shape 163"/>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15</a:t>
            </a:r>
          </a:p>
        </p:txBody>
      </p:sp>
      <p:pic>
        <p:nvPicPr>
          <p:cNvPr id="167" name="Shape 167"/>
          <p:cNvPicPr preferRelativeResize="0"/>
          <p:nvPr/>
        </p:nvPicPr>
        <p:blipFill>
          <a:blip r:embed="rId4">
            <a:alphaModFix/>
          </a:blip>
          <a:stretch>
            <a:fillRect/>
          </a:stretch>
        </p:blipFill>
        <p:spPr>
          <a:xfrm>
            <a:off x="6490191" y="336160"/>
            <a:ext cx="2166322" cy="2318045"/>
          </a:xfrm>
          <a:prstGeom prst="rect">
            <a:avLst/>
          </a:prstGeom>
          <a:noFill/>
          <a:ln>
            <a:noFill/>
          </a:ln>
        </p:spPr>
      </p:pic>
      <p:pic>
        <p:nvPicPr>
          <p:cNvPr id="2050" name="Picture 2" descr="safety-first1.jpg"/>
          <p:cNvPicPr>
            <a:picLocks noChangeAspect="1" noChangeArrowheads="1"/>
          </p:cNvPicPr>
          <p:nvPr/>
        </p:nvPicPr>
        <p:blipFill rotWithShape="1">
          <a:blip r:embed="rId5">
            <a:extLst>
              <a:ext uri="{28A0092B-C50C-407E-A947-70E740481C1C}">
                <a14:useLocalDpi xmlns:a14="http://schemas.microsoft.com/office/drawing/2010/main" val="0"/>
              </a:ext>
            </a:extLst>
          </a:blip>
          <a:srcRect b="34866"/>
          <a:stretch/>
        </p:blipFill>
        <p:spPr bwMode="auto">
          <a:xfrm>
            <a:off x="419008" y="3277529"/>
            <a:ext cx="2011725" cy="16448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ullet-tra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236" y="682388"/>
            <a:ext cx="2207689" cy="1379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ean-Ai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8984" y="2910666"/>
            <a:ext cx="2011725" cy="2011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algn="ctr">
              <a:spcBef>
                <a:spcPts val="0"/>
              </a:spcBef>
              <a:buNone/>
            </a:pPr>
            <a:r>
              <a:rPr lang="en" sz="3600">
                <a:solidFill>
                  <a:srgbClr val="FF0000"/>
                </a:solidFill>
              </a:rPr>
              <a:t>Negative Impacts</a:t>
            </a:r>
          </a:p>
        </p:txBody>
      </p:sp>
      <p:sp>
        <p:nvSpPr>
          <p:cNvPr id="173" name="Shape 173"/>
          <p:cNvSpPr txBox="1">
            <a:spLocks noGrp="1"/>
          </p:cNvSpPr>
          <p:nvPr>
            <p:ph type="body" idx="1"/>
          </p:nvPr>
        </p:nvSpPr>
        <p:spPr>
          <a:xfrm>
            <a:off x="2683575" y="1275533"/>
            <a:ext cx="5938500" cy="4618800"/>
          </a:xfrm>
          <a:prstGeom prst="rect">
            <a:avLst/>
          </a:prstGeom>
        </p:spPr>
        <p:txBody>
          <a:bodyPr lIns="91425" tIns="91425" rIns="91425" bIns="91425" anchor="t" anchorCtr="0">
            <a:noAutofit/>
          </a:bodyPr>
          <a:lstStyle/>
          <a:p>
            <a:pPr marL="1371600" lvl="2" indent="-381000" rtl="0">
              <a:lnSpc>
                <a:spcPct val="115000"/>
              </a:lnSpc>
              <a:spcBef>
                <a:spcPts val="0"/>
              </a:spcBef>
              <a:buClr>
                <a:schemeClr val="dk1"/>
              </a:buClr>
              <a:buSzPct val="100000"/>
              <a:buFont typeface="Arial"/>
              <a:buChar char="•"/>
            </a:pPr>
            <a:r>
              <a:rPr lang="en" sz="2400"/>
              <a:t>Traffic diversion </a:t>
            </a:r>
          </a:p>
          <a:p>
            <a:pPr marL="1371600" lvl="2" indent="-381000" rtl="0">
              <a:lnSpc>
                <a:spcPct val="115000"/>
              </a:lnSpc>
              <a:spcBef>
                <a:spcPts val="0"/>
              </a:spcBef>
              <a:buClr>
                <a:schemeClr val="dk1"/>
              </a:buClr>
              <a:buSzPct val="100000"/>
              <a:buFont typeface="Arial"/>
              <a:buChar char="•"/>
            </a:pPr>
            <a:r>
              <a:rPr lang="en" sz="2400"/>
              <a:t>Increased on-ramp delay, emissions and fuel consumption</a:t>
            </a:r>
          </a:p>
          <a:p>
            <a:pPr marL="1371600" lvl="2" indent="-381000" rtl="0">
              <a:lnSpc>
                <a:spcPct val="115000"/>
              </a:lnSpc>
              <a:spcBef>
                <a:spcPts val="0"/>
              </a:spcBef>
              <a:buClr>
                <a:schemeClr val="dk1"/>
              </a:buClr>
              <a:buSzPct val="100000"/>
              <a:buFont typeface="Arial"/>
              <a:buChar char="•"/>
            </a:pPr>
            <a:r>
              <a:rPr lang="en" sz="2400"/>
              <a:t>Costs </a:t>
            </a:r>
          </a:p>
          <a:p>
            <a:pPr marL="1371600" lvl="2" indent="-381000" rtl="0">
              <a:lnSpc>
                <a:spcPct val="115000"/>
              </a:lnSpc>
              <a:spcBef>
                <a:spcPts val="0"/>
              </a:spcBef>
              <a:buClr>
                <a:schemeClr val="dk1"/>
              </a:buClr>
              <a:buSzPct val="100000"/>
              <a:buFont typeface="Arial"/>
              <a:buChar char="•"/>
            </a:pPr>
            <a:r>
              <a:rPr lang="en" sz="2400"/>
              <a:t>Spillback</a:t>
            </a:r>
          </a:p>
          <a:p>
            <a:pPr marL="1371600" lvl="2" indent="-381000" rtl="0">
              <a:lnSpc>
                <a:spcPct val="115000"/>
              </a:lnSpc>
              <a:spcBef>
                <a:spcPts val="0"/>
              </a:spcBef>
              <a:buClr>
                <a:srgbClr val="FF0000"/>
              </a:buClr>
              <a:buSzPct val="100000"/>
              <a:buFont typeface="Arial"/>
              <a:buChar char="•"/>
            </a:pPr>
            <a:r>
              <a:rPr lang="en" sz="2400" b="1">
                <a:solidFill>
                  <a:srgbClr val="FF0000"/>
                </a:solidFill>
              </a:rPr>
              <a:t>But all of these impacts can be resolved through other measures. </a:t>
            </a:r>
          </a:p>
          <a:p>
            <a:pPr marL="914400" lvl="0" indent="0">
              <a:lnSpc>
                <a:spcPct val="115000"/>
              </a:lnSpc>
              <a:spcBef>
                <a:spcPts val="0"/>
              </a:spcBef>
              <a:buNone/>
            </a:pPr>
            <a:endParaRPr sz="2400"/>
          </a:p>
        </p:txBody>
      </p:sp>
      <p:sp>
        <p:nvSpPr>
          <p:cNvPr id="174" name="Shape 174"/>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16</a:t>
            </a:r>
          </a:p>
        </p:txBody>
      </p:sp>
      <p:pic>
        <p:nvPicPr>
          <p:cNvPr id="175" name="Shape 175"/>
          <p:cNvPicPr preferRelativeResize="0"/>
          <p:nvPr/>
        </p:nvPicPr>
        <p:blipFill>
          <a:blip r:embed="rId3">
            <a:alphaModFix/>
          </a:blip>
          <a:stretch>
            <a:fillRect/>
          </a:stretch>
        </p:blipFill>
        <p:spPr>
          <a:xfrm>
            <a:off x="520950" y="1759527"/>
            <a:ext cx="3136650" cy="29317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17</a:t>
            </a:r>
          </a:p>
        </p:txBody>
      </p:sp>
      <p:sp>
        <p:nvSpPr>
          <p:cNvPr id="181" name="Shape 181"/>
          <p:cNvSpPr txBox="1"/>
          <p:nvPr/>
        </p:nvSpPr>
        <p:spPr>
          <a:xfrm>
            <a:off x="406801" y="397567"/>
            <a:ext cx="8330399" cy="977199"/>
          </a:xfrm>
          <a:prstGeom prst="rect">
            <a:avLst/>
          </a:prstGeom>
          <a:noFill/>
          <a:ln>
            <a:noFill/>
          </a:ln>
        </p:spPr>
        <p:txBody>
          <a:bodyPr lIns="91425" tIns="91425" rIns="91425" bIns="91425" anchor="t" anchorCtr="0">
            <a:noAutofit/>
          </a:bodyPr>
          <a:lstStyle/>
          <a:p>
            <a:pPr lvl="0" algn="ctr" rtl="0">
              <a:spcBef>
                <a:spcPts val="0"/>
              </a:spcBef>
              <a:buNone/>
            </a:pPr>
            <a:r>
              <a:rPr lang="en" sz="3000">
                <a:solidFill>
                  <a:srgbClr val="FF0000"/>
                </a:solidFill>
              </a:rPr>
              <a:t>When Should A Ramp Meter...</a:t>
            </a:r>
          </a:p>
        </p:txBody>
      </p:sp>
      <p:sp>
        <p:nvSpPr>
          <p:cNvPr id="182" name="Shape 182"/>
          <p:cNvSpPr txBox="1">
            <a:spLocks noGrp="1"/>
          </p:cNvSpPr>
          <p:nvPr>
            <p:ph type="body" idx="1"/>
          </p:nvPr>
        </p:nvSpPr>
        <p:spPr>
          <a:xfrm>
            <a:off x="702859" y="1600201"/>
            <a:ext cx="3994500" cy="4967599"/>
          </a:xfrm>
          <a:prstGeom prst="rect">
            <a:avLst/>
          </a:prstGeom>
        </p:spPr>
        <p:txBody>
          <a:bodyPr lIns="91425" tIns="91425" rIns="91425" bIns="91425" anchor="t" anchorCtr="0">
            <a:noAutofit/>
          </a:bodyPr>
          <a:lstStyle/>
          <a:p>
            <a:pPr marL="0" lvl="0" indent="0" rtl="0">
              <a:lnSpc>
                <a:spcPct val="115000"/>
              </a:lnSpc>
              <a:spcBef>
                <a:spcPts val="0"/>
              </a:spcBef>
              <a:buNone/>
            </a:pPr>
            <a:r>
              <a:rPr lang="en" sz="3000" dirty="0">
                <a:solidFill>
                  <a:srgbClr val="FF0000"/>
                </a:solidFill>
              </a:rPr>
              <a:t>...be used?</a:t>
            </a:r>
          </a:p>
          <a:p>
            <a:pPr marL="457200" lvl="0" indent="-381000" rtl="0">
              <a:lnSpc>
                <a:spcPct val="115000"/>
              </a:lnSpc>
              <a:spcBef>
                <a:spcPts val="0"/>
              </a:spcBef>
              <a:buClr>
                <a:schemeClr val="dk1"/>
              </a:buClr>
              <a:buSzPct val="100000"/>
              <a:buFont typeface="Arial"/>
              <a:buChar char="•"/>
            </a:pPr>
            <a:r>
              <a:rPr lang="en" sz="2400" dirty="0"/>
              <a:t>To solve congestion issues during peak hours</a:t>
            </a:r>
          </a:p>
          <a:p>
            <a:pPr marL="457200" lvl="0" indent="-381000" rtl="0">
              <a:lnSpc>
                <a:spcPct val="115000"/>
              </a:lnSpc>
              <a:spcBef>
                <a:spcPts val="0"/>
              </a:spcBef>
              <a:buClr>
                <a:schemeClr val="dk1"/>
              </a:buClr>
              <a:buSzPct val="100000"/>
              <a:buFont typeface="Arial"/>
              <a:buChar char="•"/>
            </a:pPr>
            <a:r>
              <a:rPr lang="en" sz="2400" dirty="0"/>
              <a:t>To decrease accidents</a:t>
            </a:r>
          </a:p>
          <a:p>
            <a:pPr marL="457200" lvl="0" indent="-381000" rtl="0">
              <a:lnSpc>
                <a:spcPct val="115000"/>
              </a:lnSpc>
              <a:spcBef>
                <a:spcPts val="0"/>
              </a:spcBef>
              <a:buClr>
                <a:schemeClr val="dk1"/>
              </a:buClr>
              <a:buSzPct val="100000"/>
              <a:buFont typeface="Arial"/>
              <a:buChar char="•"/>
            </a:pPr>
            <a:r>
              <a:rPr lang="en" sz="2400" dirty="0"/>
              <a:t>To improve the level of service on the freeway</a:t>
            </a:r>
          </a:p>
          <a:p>
            <a:pPr marL="0" lvl="0" indent="0" rtl="0">
              <a:lnSpc>
                <a:spcPct val="115000"/>
              </a:lnSpc>
              <a:spcBef>
                <a:spcPts val="0"/>
              </a:spcBef>
              <a:buNone/>
            </a:pPr>
            <a:endParaRPr sz="2400" dirty="0"/>
          </a:p>
          <a:p>
            <a:pPr marL="0" lvl="0" indent="0" rtl="0">
              <a:lnSpc>
                <a:spcPct val="115000"/>
              </a:lnSpc>
              <a:spcBef>
                <a:spcPts val="0"/>
              </a:spcBef>
              <a:buNone/>
            </a:pPr>
            <a:endParaRPr sz="2400" dirty="0"/>
          </a:p>
        </p:txBody>
      </p:sp>
      <p:sp>
        <p:nvSpPr>
          <p:cNvPr id="183" name="Shape 183"/>
          <p:cNvSpPr txBox="1">
            <a:spLocks noGrp="1"/>
          </p:cNvSpPr>
          <p:nvPr>
            <p:ph type="body" idx="2"/>
          </p:nvPr>
        </p:nvSpPr>
        <p:spPr>
          <a:xfrm>
            <a:off x="4687096" y="1600201"/>
            <a:ext cx="3994500" cy="4967599"/>
          </a:xfrm>
          <a:prstGeom prst="rect">
            <a:avLst/>
          </a:prstGeom>
        </p:spPr>
        <p:txBody>
          <a:bodyPr lIns="91425" tIns="91425" rIns="91425" bIns="91425" anchor="t" anchorCtr="0">
            <a:noAutofit/>
          </a:bodyPr>
          <a:lstStyle/>
          <a:p>
            <a:pPr marL="0" lvl="0" indent="0" rtl="0">
              <a:lnSpc>
                <a:spcPct val="115000"/>
              </a:lnSpc>
              <a:spcBef>
                <a:spcPts val="0"/>
              </a:spcBef>
              <a:buNone/>
            </a:pPr>
            <a:r>
              <a:rPr lang="en" sz="3000" dirty="0">
                <a:solidFill>
                  <a:srgbClr val="FF0000"/>
                </a:solidFill>
              </a:rPr>
              <a:t>...not be used?</a:t>
            </a:r>
          </a:p>
          <a:p>
            <a:pPr marL="457200" lvl="0" indent="-381000" rtl="0">
              <a:lnSpc>
                <a:spcPct val="115000"/>
              </a:lnSpc>
              <a:spcBef>
                <a:spcPts val="0"/>
              </a:spcBef>
              <a:buClr>
                <a:schemeClr val="dk1"/>
              </a:buClr>
              <a:buSzPct val="100000"/>
              <a:buFont typeface="Arial"/>
              <a:buChar char="•"/>
            </a:pPr>
            <a:r>
              <a:rPr lang="en" sz="2400" dirty="0"/>
              <a:t>during non-peak hours</a:t>
            </a:r>
          </a:p>
          <a:p>
            <a:pPr marL="457200" lvl="0" indent="-381000" rtl="0">
              <a:lnSpc>
                <a:spcPct val="115000"/>
              </a:lnSpc>
              <a:spcBef>
                <a:spcPts val="0"/>
              </a:spcBef>
              <a:buClr>
                <a:schemeClr val="dk1"/>
              </a:buClr>
              <a:buSzPct val="100000"/>
              <a:buFont typeface="Arial"/>
              <a:buChar char="•"/>
            </a:pPr>
            <a:r>
              <a:rPr lang="en" sz="2400" dirty="0"/>
              <a:t>when geometry issues exist</a:t>
            </a:r>
          </a:p>
          <a:p>
            <a:pPr marL="914400" lvl="1" indent="-342900" rtl="0">
              <a:lnSpc>
                <a:spcPct val="115000"/>
              </a:lnSpc>
              <a:spcBef>
                <a:spcPts val="0"/>
              </a:spcBef>
              <a:buClr>
                <a:schemeClr val="dk1"/>
              </a:buClr>
              <a:buSzPct val="100000"/>
              <a:buFont typeface="Arial"/>
              <a:buChar char="–"/>
            </a:pPr>
            <a:r>
              <a:rPr lang="en" sz="1800" dirty="0"/>
              <a:t>insufficient queue length</a:t>
            </a:r>
          </a:p>
          <a:p>
            <a:pPr marL="914400" lvl="1" indent="-342900" rtl="0">
              <a:lnSpc>
                <a:spcPct val="115000"/>
              </a:lnSpc>
              <a:spcBef>
                <a:spcPts val="0"/>
              </a:spcBef>
              <a:buClr>
                <a:schemeClr val="dk1"/>
              </a:buClr>
              <a:buSzPct val="100000"/>
              <a:buFont typeface="Arial"/>
              <a:buChar char="–"/>
            </a:pPr>
            <a:r>
              <a:rPr lang="en" sz="1800" dirty="0"/>
              <a:t>too steep incline</a:t>
            </a:r>
          </a:p>
          <a:p>
            <a:pPr marL="914400" lvl="1" indent="-342900" rtl="0">
              <a:lnSpc>
                <a:spcPct val="115000"/>
              </a:lnSpc>
              <a:spcBef>
                <a:spcPts val="0"/>
              </a:spcBef>
              <a:buClr>
                <a:schemeClr val="dk1"/>
              </a:buClr>
              <a:buSzPct val="100000"/>
              <a:buFont typeface="Arial"/>
              <a:buChar char="–"/>
            </a:pPr>
            <a:r>
              <a:rPr lang="en" sz="1800" dirty="0"/>
              <a:t>too short ramp</a:t>
            </a:r>
          </a:p>
          <a:p>
            <a:pPr marL="0" lvl="0" indent="0" rtl="0">
              <a:lnSpc>
                <a:spcPct val="115000"/>
              </a:lnSpc>
              <a:spcBef>
                <a:spcPts val="0"/>
              </a:spcBef>
              <a:buNone/>
            </a:pPr>
            <a:endParaRPr sz="2400" dirty="0"/>
          </a:p>
          <a:p>
            <a:pPr marL="0" lvl="0" indent="0" rtl="0">
              <a:lnSpc>
                <a:spcPct val="115000"/>
              </a:lnSpc>
              <a:spcBef>
                <a:spcPts val="0"/>
              </a:spcBef>
              <a:buNone/>
            </a:pPr>
            <a:endParaRPr sz="2400" dirty="0"/>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18</a:t>
            </a:r>
          </a:p>
        </p:txBody>
      </p:sp>
      <p:pic>
        <p:nvPicPr>
          <p:cNvPr id="189" name="Shape 189"/>
          <p:cNvPicPr preferRelativeResize="0"/>
          <p:nvPr/>
        </p:nvPicPr>
        <p:blipFill>
          <a:blip r:embed="rId3">
            <a:alphaModFix/>
          </a:blip>
          <a:stretch>
            <a:fillRect/>
          </a:stretch>
        </p:blipFill>
        <p:spPr>
          <a:xfrm>
            <a:off x="1375126" y="563198"/>
            <a:ext cx="6534024" cy="505383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r>
              <a:rPr lang="en" sz="2800" dirty="0">
                <a:solidFill>
                  <a:srgbClr val="FF0000"/>
                </a:solidFill>
              </a:rPr>
              <a:t>How Do We Know the Effects of </a:t>
            </a:r>
            <a:r>
              <a:rPr lang="en" sz="2800" dirty="0" smtClean="0">
                <a:solidFill>
                  <a:srgbClr val="FF0000"/>
                </a:solidFill>
              </a:rPr>
              <a:t>Implementation?</a:t>
            </a:r>
            <a:r>
              <a:rPr lang="en" sz="2800" dirty="0">
                <a:solidFill>
                  <a:srgbClr val="FF0000"/>
                </a:solidFill>
              </a:rPr>
              <a:t/>
            </a:r>
            <a:br>
              <a:rPr lang="en" sz="2800" dirty="0">
                <a:solidFill>
                  <a:srgbClr val="FF0000"/>
                </a:solidFill>
              </a:rPr>
            </a:br>
            <a:r>
              <a:rPr lang="en" sz="2800" dirty="0">
                <a:solidFill>
                  <a:srgbClr val="FF0000"/>
                </a:solidFill>
              </a:rPr>
              <a:t>Why Conduct a Study or Simulation?  </a:t>
            </a:r>
          </a:p>
        </p:txBody>
      </p:sp>
      <p:sp>
        <p:nvSpPr>
          <p:cNvPr id="195" name="Shape 195"/>
          <p:cNvSpPr txBox="1">
            <a:spLocks noGrp="1"/>
          </p:cNvSpPr>
          <p:nvPr>
            <p:ph type="body" idx="1"/>
          </p:nvPr>
        </p:nvSpPr>
        <p:spPr>
          <a:xfrm>
            <a:off x="457201" y="1600200"/>
            <a:ext cx="4387754" cy="3816800"/>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dirty="0"/>
              <a:t>Cannot just install a ramp meter as an experiment in the real-world</a:t>
            </a:r>
          </a:p>
          <a:p>
            <a:pPr marL="457200" lvl="0" indent="-381000" rtl="0">
              <a:spcBef>
                <a:spcPts val="0"/>
              </a:spcBef>
              <a:buClr>
                <a:schemeClr val="dk1"/>
              </a:buClr>
              <a:buSzPct val="100000"/>
              <a:buFont typeface="Arial"/>
              <a:buChar char="•"/>
            </a:pPr>
            <a:r>
              <a:rPr lang="en" sz="2400" dirty="0"/>
              <a:t>Instead, we can create a </a:t>
            </a:r>
            <a:r>
              <a:rPr lang="en" sz="2400" dirty="0" smtClean="0"/>
              <a:t>simulation</a:t>
            </a:r>
          </a:p>
          <a:p>
            <a:pPr marL="457200" lvl="0" indent="-381000">
              <a:buSzPct val="100000"/>
            </a:pPr>
            <a:r>
              <a:rPr lang="en-US" sz="2400" dirty="0">
                <a:solidFill>
                  <a:schemeClr val="dk1"/>
                </a:solidFill>
              </a:rPr>
              <a:t>Used to model the </a:t>
            </a:r>
            <a:r>
              <a:rPr lang="en-US" sz="2400" b="1" dirty="0">
                <a:solidFill>
                  <a:srgbClr val="FF0000"/>
                </a:solidFill>
              </a:rPr>
              <a:t>“what if”</a:t>
            </a:r>
            <a:r>
              <a:rPr lang="en-US" sz="2400" dirty="0">
                <a:solidFill>
                  <a:schemeClr val="dk1"/>
                </a:solidFill>
              </a:rPr>
              <a:t> </a:t>
            </a:r>
            <a:r>
              <a:rPr lang="en-US" sz="2400" dirty="0" smtClean="0">
                <a:solidFill>
                  <a:schemeClr val="dk1"/>
                </a:solidFill>
              </a:rPr>
              <a:t>scenarios</a:t>
            </a:r>
            <a:endParaRPr lang="en-US" sz="2400" dirty="0">
              <a:solidFill>
                <a:schemeClr val="dk1"/>
              </a:solidFill>
            </a:endParaRPr>
          </a:p>
          <a:p>
            <a:pPr marL="457200" lvl="0" indent="-381000">
              <a:buSzPct val="100000"/>
            </a:pPr>
            <a:r>
              <a:rPr lang="en-US" sz="2400" dirty="0">
                <a:solidFill>
                  <a:schemeClr val="dk1"/>
                </a:solidFill>
              </a:rPr>
              <a:t>Do not spend the money if it will not help</a:t>
            </a:r>
          </a:p>
          <a:p>
            <a:pPr marL="457200" lvl="0" indent="-381000" rtl="0">
              <a:spcBef>
                <a:spcPts val="0"/>
              </a:spcBef>
              <a:buClr>
                <a:schemeClr val="dk1"/>
              </a:buClr>
              <a:buSzPct val="100000"/>
              <a:buFont typeface="Arial"/>
              <a:buChar char="•"/>
            </a:pPr>
            <a:endParaRPr lang="en" sz="2400" dirty="0"/>
          </a:p>
          <a:p>
            <a:pPr marL="457200" lvl="0" indent="0">
              <a:spcBef>
                <a:spcPts val="0"/>
              </a:spcBef>
              <a:buNone/>
            </a:pPr>
            <a:endParaRPr dirty="0"/>
          </a:p>
        </p:txBody>
      </p:sp>
      <p:pic>
        <p:nvPicPr>
          <p:cNvPr id="196" name="Shape 196"/>
          <p:cNvPicPr preferRelativeResize="0"/>
          <p:nvPr/>
        </p:nvPicPr>
        <p:blipFill rotWithShape="1">
          <a:blip r:embed="rId3">
            <a:alphaModFix/>
          </a:blip>
          <a:srcRect b="8601"/>
          <a:stretch/>
        </p:blipFill>
        <p:spPr>
          <a:xfrm>
            <a:off x="5245756" y="2115403"/>
            <a:ext cx="3174913" cy="2825088"/>
          </a:xfrm>
          <a:prstGeom prst="rect">
            <a:avLst/>
          </a:prstGeom>
          <a:noFill/>
          <a:ln>
            <a:noFill/>
          </a:ln>
        </p:spPr>
      </p:pic>
      <p:sp>
        <p:nvSpPr>
          <p:cNvPr id="197" name="Shape 197"/>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19</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43" name="Shape 43"/>
          <p:cNvPicPr preferRelativeResize="0"/>
          <p:nvPr/>
        </p:nvPicPr>
        <p:blipFill>
          <a:blip r:embed="rId3">
            <a:alphaModFix/>
          </a:blip>
          <a:stretch>
            <a:fillRect/>
          </a:stretch>
        </p:blipFill>
        <p:spPr>
          <a:xfrm>
            <a:off x="3116753" y="504420"/>
            <a:ext cx="5452152" cy="5019296"/>
          </a:xfrm>
          <a:prstGeom prst="rect">
            <a:avLst/>
          </a:prstGeom>
          <a:noFill/>
          <a:ln>
            <a:noFill/>
          </a:ln>
        </p:spPr>
      </p:pic>
      <p:pic>
        <p:nvPicPr>
          <p:cNvPr id="44" name="Shape 44"/>
          <p:cNvPicPr preferRelativeResize="0"/>
          <p:nvPr/>
        </p:nvPicPr>
        <p:blipFill>
          <a:blip r:embed="rId4">
            <a:alphaModFix/>
          </a:blip>
          <a:stretch>
            <a:fillRect/>
          </a:stretch>
        </p:blipFill>
        <p:spPr>
          <a:xfrm>
            <a:off x="436287" y="504421"/>
            <a:ext cx="2680465" cy="2663089"/>
          </a:xfrm>
          <a:prstGeom prst="rect">
            <a:avLst/>
          </a:prstGeom>
          <a:noFill/>
          <a:ln>
            <a:noFill/>
          </a:ln>
        </p:spPr>
      </p:pic>
      <p:pic>
        <p:nvPicPr>
          <p:cNvPr id="45" name="Shape 45"/>
          <p:cNvPicPr preferRelativeResize="0"/>
          <p:nvPr/>
        </p:nvPicPr>
        <p:blipFill>
          <a:blip r:embed="rId5">
            <a:alphaModFix/>
          </a:blip>
          <a:stretch>
            <a:fillRect/>
          </a:stretch>
        </p:blipFill>
        <p:spPr>
          <a:xfrm>
            <a:off x="436287" y="3167509"/>
            <a:ext cx="2680465" cy="2109628"/>
          </a:xfrm>
          <a:prstGeom prst="rect">
            <a:avLst/>
          </a:prstGeom>
          <a:noFill/>
          <a:ln>
            <a:noFill/>
          </a:ln>
        </p:spPr>
      </p:pic>
      <p:sp>
        <p:nvSpPr>
          <p:cNvPr id="46" name="Shape 46"/>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2</a:t>
            </a:r>
          </a:p>
        </p:txBody>
      </p:sp>
      <p:sp>
        <p:nvSpPr>
          <p:cNvPr id="47" name="Shape 47"/>
          <p:cNvSpPr txBox="1"/>
          <p:nvPr/>
        </p:nvSpPr>
        <p:spPr>
          <a:xfrm>
            <a:off x="278025" y="6572833"/>
            <a:ext cx="3657600" cy="609600"/>
          </a:xfrm>
          <a:prstGeom prst="rect">
            <a:avLst/>
          </a:prstGeom>
          <a:noFill/>
          <a:ln>
            <a:noFill/>
          </a:ln>
        </p:spPr>
        <p:txBody>
          <a:bodyPr lIns="91425" tIns="91425" rIns="91425" bIns="91425" anchor="t"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ctrTitle"/>
          </p:nvPr>
        </p:nvSpPr>
        <p:spPr>
          <a:xfrm>
            <a:off x="1000850" y="190367"/>
            <a:ext cx="7372200" cy="862399"/>
          </a:xfrm>
          <a:prstGeom prst="rect">
            <a:avLst/>
          </a:prstGeom>
        </p:spPr>
        <p:txBody>
          <a:bodyPr lIns="91425" tIns="91425" rIns="91425" bIns="91425" anchor="b" anchorCtr="0">
            <a:noAutofit/>
          </a:bodyPr>
          <a:lstStyle/>
          <a:p>
            <a:pPr>
              <a:spcBef>
                <a:spcPts val="0"/>
              </a:spcBef>
              <a:buNone/>
            </a:pPr>
            <a:r>
              <a:rPr lang="en" sz="3000">
                <a:solidFill>
                  <a:srgbClr val="FF0000"/>
                </a:solidFill>
              </a:rPr>
              <a:t>Requirements to Build Simulation</a:t>
            </a:r>
          </a:p>
        </p:txBody>
      </p:sp>
      <p:sp>
        <p:nvSpPr>
          <p:cNvPr id="211" name="Shape 211"/>
          <p:cNvSpPr/>
          <p:nvPr/>
        </p:nvSpPr>
        <p:spPr>
          <a:xfrm>
            <a:off x="807125" y="3214367"/>
            <a:ext cx="1399800" cy="862399"/>
          </a:xfrm>
          <a:prstGeom prst="roundRect">
            <a:avLst>
              <a:gd name="adj" fmla="val 16667"/>
            </a:avLst>
          </a:prstGeom>
          <a:solidFill>
            <a:srgbClr val="FFFF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2400" b="1"/>
              <a:t>VISSIM</a:t>
            </a:r>
          </a:p>
        </p:txBody>
      </p:sp>
      <p:sp>
        <p:nvSpPr>
          <p:cNvPr id="212" name="Shape 212"/>
          <p:cNvSpPr/>
          <p:nvPr/>
        </p:nvSpPr>
        <p:spPr>
          <a:xfrm rot="3232920">
            <a:off x="1001685" y="2064877"/>
            <a:ext cx="371872" cy="199747"/>
          </a:xfrm>
          <a:prstGeom prst="rightArrow">
            <a:avLst>
              <a:gd name="adj1" fmla="val 50000"/>
              <a:gd name="adj2" fmla="val 50000"/>
            </a:avLst>
          </a:prstGeom>
          <a:solidFill>
            <a:srgbClr val="666666"/>
          </a:solidFill>
          <a:ln w="19050" cap="flat">
            <a:solidFill>
              <a:srgbClr val="666666"/>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13" name="Shape 213"/>
          <p:cNvSpPr txBox="1"/>
          <p:nvPr/>
        </p:nvSpPr>
        <p:spPr>
          <a:xfrm>
            <a:off x="718726" y="2219667"/>
            <a:ext cx="1110899" cy="542800"/>
          </a:xfrm>
          <a:prstGeom prst="rect">
            <a:avLst/>
          </a:prstGeom>
          <a:noFill/>
          <a:ln>
            <a:noFill/>
          </a:ln>
        </p:spPr>
        <p:txBody>
          <a:bodyPr lIns="91425" tIns="91425" rIns="91425" bIns="91425" anchor="t" anchorCtr="0">
            <a:noAutofit/>
          </a:bodyPr>
          <a:lstStyle/>
          <a:p>
            <a:pPr>
              <a:spcBef>
                <a:spcPts val="0"/>
              </a:spcBef>
              <a:buNone/>
            </a:pPr>
            <a:r>
              <a:rPr lang="en" sz="2400"/>
              <a:t>Speed</a:t>
            </a:r>
          </a:p>
        </p:txBody>
      </p:sp>
      <p:pic>
        <p:nvPicPr>
          <p:cNvPr id="214" name="Shape 214"/>
          <p:cNvPicPr preferRelativeResize="0"/>
          <p:nvPr/>
        </p:nvPicPr>
        <p:blipFill>
          <a:blip r:embed="rId3">
            <a:alphaModFix/>
          </a:blip>
          <a:stretch>
            <a:fillRect/>
          </a:stretch>
        </p:blipFill>
        <p:spPr>
          <a:xfrm>
            <a:off x="2392908" y="1151050"/>
            <a:ext cx="1472510" cy="1013700"/>
          </a:xfrm>
          <a:prstGeom prst="rect">
            <a:avLst/>
          </a:prstGeom>
          <a:noFill/>
          <a:ln>
            <a:noFill/>
          </a:ln>
        </p:spPr>
      </p:pic>
      <p:sp>
        <p:nvSpPr>
          <p:cNvPr id="215" name="Shape 215"/>
          <p:cNvSpPr/>
          <p:nvPr/>
        </p:nvSpPr>
        <p:spPr>
          <a:xfrm>
            <a:off x="5046987" y="3214367"/>
            <a:ext cx="15585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Validate</a:t>
            </a:r>
          </a:p>
        </p:txBody>
      </p:sp>
      <p:sp>
        <p:nvSpPr>
          <p:cNvPr id="216" name="Shape 216"/>
          <p:cNvSpPr/>
          <p:nvPr/>
        </p:nvSpPr>
        <p:spPr>
          <a:xfrm>
            <a:off x="2927062" y="32143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Model</a:t>
            </a:r>
          </a:p>
        </p:txBody>
      </p:sp>
      <p:sp>
        <p:nvSpPr>
          <p:cNvPr id="217" name="Shape 217"/>
          <p:cNvSpPr/>
          <p:nvPr/>
        </p:nvSpPr>
        <p:spPr>
          <a:xfrm>
            <a:off x="7281300" y="3214367"/>
            <a:ext cx="15585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Simulate</a:t>
            </a:r>
          </a:p>
        </p:txBody>
      </p:sp>
      <p:sp>
        <p:nvSpPr>
          <p:cNvPr id="218" name="Shape 218"/>
          <p:cNvSpPr/>
          <p:nvPr/>
        </p:nvSpPr>
        <p:spPr>
          <a:xfrm rot="3232920">
            <a:off x="1213915" y="2891808"/>
            <a:ext cx="371872" cy="199747"/>
          </a:xfrm>
          <a:prstGeom prst="rightArrow">
            <a:avLst>
              <a:gd name="adj1" fmla="val 50000"/>
              <a:gd name="adj2" fmla="val 50000"/>
            </a:avLst>
          </a:prstGeom>
          <a:solidFill>
            <a:srgbClr val="666666"/>
          </a:solidFill>
          <a:ln w="19050" cap="flat">
            <a:solidFill>
              <a:srgbClr val="666666"/>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19" name="Shape 219"/>
          <p:cNvSpPr/>
          <p:nvPr/>
        </p:nvSpPr>
        <p:spPr>
          <a:xfrm rot="8498313">
            <a:off x="2726896" y="2147809"/>
            <a:ext cx="278914" cy="266120"/>
          </a:xfrm>
          <a:prstGeom prst="rightArrow">
            <a:avLst>
              <a:gd name="adj1" fmla="val 50000"/>
              <a:gd name="adj2" fmla="val 50000"/>
            </a:avLst>
          </a:prstGeom>
          <a:solidFill>
            <a:srgbClr val="666666"/>
          </a:solidFill>
          <a:ln w="19050" cap="flat">
            <a:solidFill>
              <a:srgbClr val="666666"/>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20" name="Shape 220"/>
          <p:cNvSpPr txBox="1"/>
          <p:nvPr/>
        </p:nvSpPr>
        <p:spPr>
          <a:xfrm>
            <a:off x="2206925" y="2187367"/>
            <a:ext cx="2283900" cy="542800"/>
          </a:xfrm>
          <a:prstGeom prst="rect">
            <a:avLst/>
          </a:prstGeom>
          <a:noFill/>
          <a:ln>
            <a:noFill/>
          </a:ln>
        </p:spPr>
        <p:txBody>
          <a:bodyPr lIns="91425" tIns="91425" rIns="91425" bIns="91425" anchor="t" anchorCtr="0">
            <a:noAutofit/>
          </a:bodyPr>
          <a:lstStyle/>
          <a:p>
            <a:pPr lvl="0" rtl="0">
              <a:spcBef>
                <a:spcPts val="0"/>
              </a:spcBef>
              <a:buNone/>
            </a:pPr>
            <a:r>
              <a:rPr lang="en" sz="2400"/>
              <a:t>Vehicle Count</a:t>
            </a:r>
          </a:p>
        </p:txBody>
      </p:sp>
      <p:sp>
        <p:nvSpPr>
          <p:cNvPr id="221" name="Shape 221"/>
          <p:cNvSpPr/>
          <p:nvPr/>
        </p:nvSpPr>
        <p:spPr>
          <a:xfrm rot="8498313">
            <a:off x="2061521" y="2750943"/>
            <a:ext cx="278914" cy="266120"/>
          </a:xfrm>
          <a:prstGeom prst="rightArrow">
            <a:avLst>
              <a:gd name="adj1" fmla="val 50000"/>
              <a:gd name="adj2" fmla="val 50000"/>
            </a:avLst>
          </a:prstGeom>
          <a:solidFill>
            <a:srgbClr val="666666"/>
          </a:solidFill>
          <a:ln w="19050" cap="flat">
            <a:solidFill>
              <a:srgbClr val="666666"/>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22" name="Shape 222"/>
          <p:cNvSpPr txBox="1"/>
          <p:nvPr/>
        </p:nvSpPr>
        <p:spPr>
          <a:xfrm>
            <a:off x="1315476" y="4378067"/>
            <a:ext cx="2150699" cy="542800"/>
          </a:xfrm>
          <a:prstGeom prst="rect">
            <a:avLst/>
          </a:prstGeom>
          <a:noFill/>
          <a:ln>
            <a:noFill/>
          </a:ln>
        </p:spPr>
        <p:txBody>
          <a:bodyPr lIns="91425" tIns="91425" rIns="91425" bIns="91425" anchor="t" anchorCtr="0">
            <a:noAutofit/>
          </a:bodyPr>
          <a:lstStyle/>
          <a:p>
            <a:pPr lvl="0" rtl="0">
              <a:spcBef>
                <a:spcPts val="0"/>
              </a:spcBef>
              <a:buNone/>
            </a:pPr>
            <a:r>
              <a:rPr lang="en" sz="2400"/>
              <a:t>Site Geometry</a:t>
            </a:r>
          </a:p>
        </p:txBody>
      </p:sp>
      <p:sp>
        <p:nvSpPr>
          <p:cNvPr id="223" name="Shape 223"/>
          <p:cNvSpPr/>
          <p:nvPr/>
        </p:nvSpPr>
        <p:spPr>
          <a:xfrm rot="-7856540">
            <a:off x="1742196" y="4205054"/>
            <a:ext cx="371737" cy="199837"/>
          </a:xfrm>
          <a:prstGeom prst="rightArrow">
            <a:avLst>
              <a:gd name="adj1" fmla="val 50000"/>
              <a:gd name="adj2" fmla="val 50000"/>
            </a:avLst>
          </a:prstGeom>
          <a:solidFill>
            <a:srgbClr val="666666"/>
          </a:solidFill>
          <a:ln w="19050" cap="flat">
            <a:solidFill>
              <a:srgbClr val="666666"/>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24" name="Shape 224"/>
          <p:cNvPicPr preferRelativeResize="0"/>
          <p:nvPr/>
        </p:nvPicPr>
        <p:blipFill>
          <a:blip r:embed="rId4">
            <a:alphaModFix/>
          </a:blip>
          <a:stretch>
            <a:fillRect/>
          </a:stretch>
        </p:blipFill>
        <p:spPr>
          <a:xfrm>
            <a:off x="367167" y="4748961"/>
            <a:ext cx="864500" cy="1013733"/>
          </a:xfrm>
          <a:prstGeom prst="rect">
            <a:avLst/>
          </a:prstGeom>
          <a:noFill/>
          <a:ln>
            <a:noFill/>
          </a:ln>
        </p:spPr>
      </p:pic>
      <p:sp>
        <p:nvSpPr>
          <p:cNvPr id="225" name="Shape 225"/>
          <p:cNvSpPr txBox="1"/>
          <p:nvPr/>
        </p:nvSpPr>
        <p:spPr>
          <a:xfrm>
            <a:off x="1068698" y="5260199"/>
            <a:ext cx="1188899" cy="438800"/>
          </a:xfrm>
          <a:prstGeom prst="rect">
            <a:avLst/>
          </a:prstGeom>
          <a:noFill/>
          <a:ln>
            <a:noFill/>
          </a:ln>
        </p:spPr>
        <p:txBody>
          <a:bodyPr lIns="91425" tIns="91425" rIns="91425" bIns="91425" anchor="t" anchorCtr="0">
            <a:noAutofit/>
          </a:bodyPr>
          <a:lstStyle/>
          <a:p>
            <a:pPr>
              <a:spcBef>
                <a:spcPts val="0"/>
              </a:spcBef>
              <a:buNone/>
            </a:pPr>
            <a:r>
              <a:rPr lang="en" b="1" dirty="0">
                <a:solidFill>
                  <a:srgbClr val="1C4587"/>
                </a:solidFill>
              </a:rPr>
              <a:t>Site Survey</a:t>
            </a:r>
          </a:p>
        </p:txBody>
      </p:sp>
      <p:pic>
        <p:nvPicPr>
          <p:cNvPr id="226" name="Shape 226"/>
          <p:cNvPicPr preferRelativeResize="0"/>
          <p:nvPr/>
        </p:nvPicPr>
        <p:blipFill>
          <a:blip r:embed="rId5">
            <a:alphaModFix/>
          </a:blip>
          <a:stretch>
            <a:fillRect/>
          </a:stretch>
        </p:blipFill>
        <p:spPr>
          <a:xfrm>
            <a:off x="2927076" y="5104301"/>
            <a:ext cx="2402675" cy="1115100"/>
          </a:xfrm>
          <a:prstGeom prst="rect">
            <a:avLst/>
          </a:prstGeom>
          <a:noFill/>
          <a:ln>
            <a:noFill/>
          </a:ln>
        </p:spPr>
      </p:pic>
      <p:sp>
        <p:nvSpPr>
          <p:cNvPr id="227" name="Shape 227"/>
          <p:cNvSpPr txBox="1"/>
          <p:nvPr/>
        </p:nvSpPr>
        <p:spPr>
          <a:xfrm rot="-876177">
            <a:off x="3687238" y="5442355"/>
            <a:ext cx="1493340" cy="439012"/>
          </a:xfrm>
          <a:prstGeom prst="rect">
            <a:avLst/>
          </a:prstGeom>
          <a:noFill/>
          <a:ln>
            <a:noFill/>
          </a:ln>
        </p:spPr>
        <p:txBody>
          <a:bodyPr lIns="91425" tIns="91425" rIns="91425" bIns="91425" anchor="t" anchorCtr="0">
            <a:noAutofit/>
          </a:bodyPr>
          <a:lstStyle/>
          <a:p>
            <a:pPr>
              <a:spcBef>
                <a:spcPts val="0"/>
              </a:spcBef>
              <a:buNone/>
            </a:pPr>
            <a:r>
              <a:rPr lang="en" b="1">
                <a:solidFill>
                  <a:srgbClr val="FFFF00"/>
                </a:solidFill>
              </a:rPr>
              <a:t>G</a:t>
            </a:r>
            <a:r>
              <a:rPr lang="en" sz="1600" b="1">
                <a:solidFill>
                  <a:srgbClr val="FFFF00"/>
                </a:solidFill>
              </a:rPr>
              <a:t>oogle Maps</a:t>
            </a:r>
          </a:p>
        </p:txBody>
      </p:sp>
      <p:sp>
        <p:nvSpPr>
          <p:cNvPr id="228" name="Shape 228"/>
          <p:cNvSpPr/>
          <p:nvPr/>
        </p:nvSpPr>
        <p:spPr>
          <a:xfrm rot="-7856540">
            <a:off x="2505596" y="5116787"/>
            <a:ext cx="371737" cy="199837"/>
          </a:xfrm>
          <a:prstGeom prst="rightArrow">
            <a:avLst>
              <a:gd name="adj1" fmla="val 50000"/>
              <a:gd name="adj2" fmla="val 50000"/>
            </a:avLst>
          </a:prstGeom>
          <a:solidFill>
            <a:srgbClr val="666666"/>
          </a:solidFill>
          <a:ln w="19050" cap="flat">
            <a:solidFill>
              <a:srgbClr val="666666"/>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29" name="Shape 229"/>
          <p:cNvSpPr/>
          <p:nvPr/>
        </p:nvSpPr>
        <p:spPr>
          <a:xfrm rot="-1471862">
            <a:off x="1171159" y="4867636"/>
            <a:ext cx="457385" cy="266129"/>
          </a:xfrm>
          <a:prstGeom prst="rightArrow">
            <a:avLst>
              <a:gd name="adj1" fmla="val 50000"/>
              <a:gd name="adj2" fmla="val 50000"/>
            </a:avLst>
          </a:prstGeom>
          <a:solidFill>
            <a:srgbClr val="666666"/>
          </a:solidFill>
          <a:ln w="19050" cap="flat">
            <a:solidFill>
              <a:srgbClr val="666666"/>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0" name="Shape 230"/>
          <p:cNvSpPr/>
          <p:nvPr/>
        </p:nvSpPr>
        <p:spPr>
          <a:xfrm>
            <a:off x="2313501" y="35089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1" name="Shape 231"/>
          <p:cNvSpPr/>
          <p:nvPr/>
        </p:nvSpPr>
        <p:spPr>
          <a:xfrm>
            <a:off x="4433438" y="35089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2" name="Shape 232"/>
          <p:cNvSpPr/>
          <p:nvPr/>
        </p:nvSpPr>
        <p:spPr>
          <a:xfrm>
            <a:off x="6712038" y="35089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33" name="Shape 233"/>
          <p:cNvPicPr preferRelativeResize="0"/>
          <p:nvPr/>
        </p:nvPicPr>
        <p:blipFill>
          <a:blip r:embed="rId6">
            <a:alphaModFix/>
          </a:blip>
          <a:stretch>
            <a:fillRect/>
          </a:stretch>
        </p:blipFill>
        <p:spPr>
          <a:xfrm>
            <a:off x="590130" y="1110982"/>
            <a:ext cx="999999" cy="946000"/>
          </a:xfrm>
          <a:prstGeom prst="rect">
            <a:avLst/>
          </a:prstGeom>
          <a:noFill/>
          <a:ln>
            <a:noFill/>
          </a:ln>
        </p:spPr>
      </p:pic>
      <p:sp>
        <p:nvSpPr>
          <p:cNvPr id="234" name="Shape 234"/>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20</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Shape 239"/>
          <p:cNvPicPr preferRelativeResize="0"/>
          <p:nvPr/>
        </p:nvPicPr>
        <p:blipFill>
          <a:blip r:embed="rId3">
            <a:alphaModFix/>
          </a:blip>
          <a:stretch>
            <a:fillRect/>
          </a:stretch>
        </p:blipFill>
        <p:spPr>
          <a:xfrm>
            <a:off x="6939699" y="1249898"/>
            <a:ext cx="1913355" cy="1845832"/>
          </a:xfrm>
          <a:prstGeom prst="rect">
            <a:avLst/>
          </a:prstGeom>
          <a:noFill/>
          <a:ln>
            <a:noFill/>
          </a:ln>
        </p:spPr>
      </p:pic>
      <p:pic>
        <p:nvPicPr>
          <p:cNvPr id="240" name="Shape 240"/>
          <p:cNvPicPr preferRelativeResize="0"/>
          <p:nvPr/>
        </p:nvPicPr>
        <p:blipFill rotWithShape="1">
          <a:blip r:embed="rId4">
            <a:alphaModFix/>
          </a:blip>
          <a:srcRect l="6784" r="5902" b="-5741"/>
          <a:stretch/>
        </p:blipFill>
        <p:spPr>
          <a:xfrm>
            <a:off x="6761018" y="3821373"/>
            <a:ext cx="1932606" cy="1815827"/>
          </a:xfrm>
          <a:prstGeom prst="rect">
            <a:avLst/>
          </a:prstGeom>
          <a:noFill/>
          <a:ln>
            <a:noFill/>
          </a:ln>
        </p:spPr>
      </p:pic>
      <p:sp>
        <p:nvSpPr>
          <p:cNvPr id="241" name="Shape 241"/>
          <p:cNvSpPr txBox="1"/>
          <p:nvPr/>
        </p:nvSpPr>
        <p:spPr>
          <a:xfrm>
            <a:off x="1094158" y="692498"/>
            <a:ext cx="6842999" cy="1114799"/>
          </a:xfrm>
          <a:prstGeom prst="rect">
            <a:avLst/>
          </a:prstGeom>
          <a:noFill/>
          <a:ln>
            <a:noFill/>
          </a:ln>
        </p:spPr>
        <p:txBody>
          <a:bodyPr lIns="91425" tIns="91425" rIns="91425" bIns="91425" anchor="ctr" anchorCtr="0">
            <a:noAutofit/>
          </a:bodyPr>
          <a:lstStyle/>
          <a:p>
            <a:pPr algn="ctr" rtl="0">
              <a:spcBef>
                <a:spcPts val="0"/>
              </a:spcBef>
              <a:buNone/>
            </a:pPr>
            <a:endParaRPr sz="3600" b="1" dirty="0">
              <a:solidFill>
                <a:srgbClr val="FF0000"/>
              </a:solidFill>
            </a:endParaRPr>
          </a:p>
          <a:p>
            <a:pPr algn="ctr" rtl="0">
              <a:spcBef>
                <a:spcPts val="0"/>
              </a:spcBef>
              <a:buNone/>
            </a:pPr>
            <a:r>
              <a:rPr lang="en" sz="3000" dirty="0" smtClean="0">
                <a:solidFill>
                  <a:srgbClr val="FF0000"/>
                </a:solidFill>
              </a:rPr>
              <a:t>Data Collection</a:t>
            </a:r>
            <a:endParaRPr lang="en" sz="3000" dirty="0">
              <a:solidFill>
                <a:srgbClr val="FF0000"/>
              </a:solidFill>
            </a:endParaRPr>
          </a:p>
          <a:p>
            <a:pPr lvl="0" algn="ctr" rtl="0">
              <a:spcBef>
                <a:spcPts val="0"/>
              </a:spcBef>
              <a:buNone/>
            </a:pPr>
            <a:endParaRPr b="1" dirty="0"/>
          </a:p>
        </p:txBody>
      </p:sp>
      <p:pic>
        <p:nvPicPr>
          <p:cNvPr id="242" name="Shape 242"/>
          <p:cNvPicPr preferRelativeResize="0"/>
          <p:nvPr/>
        </p:nvPicPr>
        <p:blipFill>
          <a:blip r:embed="rId5">
            <a:alphaModFix/>
          </a:blip>
          <a:stretch>
            <a:fillRect/>
          </a:stretch>
        </p:blipFill>
        <p:spPr>
          <a:xfrm>
            <a:off x="1230634" y="981981"/>
            <a:ext cx="1539862" cy="1650632"/>
          </a:xfrm>
          <a:prstGeom prst="rect">
            <a:avLst/>
          </a:prstGeom>
          <a:noFill/>
          <a:ln>
            <a:noFill/>
          </a:ln>
        </p:spPr>
      </p:pic>
      <p:sp>
        <p:nvSpPr>
          <p:cNvPr id="243" name="Shape 243"/>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21</a:t>
            </a:r>
            <a:endParaRPr lang="en" dirty="0">
              <a:solidFill>
                <a:srgbClr val="FFFFFF"/>
              </a:solidFill>
            </a:endParaRPr>
          </a:p>
        </p:txBody>
      </p:sp>
      <p:pic>
        <p:nvPicPr>
          <p:cNvPr id="244" name="Shape 244"/>
          <p:cNvPicPr preferRelativeResize="0"/>
          <p:nvPr/>
        </p:nvPicPr>
        <p:blipFill>
          <a:blip r:embed="rId6">
            <a:alphaModFix/>
          </a:blip>
          <a:stretch>
            <a:fillRect/>
          </a:stretch>
        </p:blipFill>
        <p:spPr>
          <a:xfrm>
            <a:off x="520949" y="2888778"/>
            <a:ext cx="5921415" cy="232756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22</a:t>
            </a:r>
            <a:endParaRPr lang="en" dirty="0">
              <a:solidFill>
                <a:srgbClr val="FFFFFF"/>
              </a:solidFill>
            </a:endParaRPr>
          </a:p>
        </p:txBody>
      </p:sp>
      <p:sp>
        <p:nvSpPr>
          <p:cNvPr id="257" name="Shape 257"/>
          <p:cNvSpPr txBox="1"/>
          <p:nvPr/>
        </p:nvSpPr>
        <p:spPr>
          <a:xfrm>
            <a:off x="856051" y="600233"/>
            <a:ext cx="7518299" cy="930400"/>
          </a:xfrm>
          <a:prstGeom prst="rect">
            <a:avLst/>
          </a:prstGeom>
          <a:noFill/>
          <a:ln>
            <a:noFill/>
          </a:ln>
        </p:spPr>
        <p:txBody>
          <a:bodyPr lIns="91425" tIns="91425" rIns="91425" bIns="91425" anchor="t" anchorCtr="0">
            <a:noAutofit/>
          </a:bodyPr>
          <a:lstStyle/>
          <a:p>
            <a:pPr algn="ctr">
              <a:spcBef>
                <a:spcPts val="0"/>
              </a:spcBef>
              <a:buNone/>
            </a:pPr>
            <a:r>
              <a:rPr lang="en" sz="3000">
                <a:solidFill>
                  <a:srgbClr val="FF0000"/>
                </a:solidFill>
              </a:rPr>
              <a:t>How Was The Collected Data Used?</a:t>
            </a:r>
          </a:p>
        </p:txBody>
      </p:sp>
      <p:sp>
        <p:nvSpPr>
          <p:cNvPr id="258" name="Shape 258"/>
          <p:cNvSpPr txBox="1"/>
          <p:nvPr/>
        </p:nvSpPr>
        <p:spPr>
          <a:xfrm>
            <a:off x="4099901" y="1855300"/>
            <a:ext cx="4318799" cy="3862400"/>
          </a:xfrm>
          <a:prstGeom prst="rect">
            <a:avLst/>
          </a:prstGeom>
          <a:noFill/>
          <a:ln>
            <a:noFill/>
          </a:ln>
        </p:spPr>
        <p:txBody>
          <a:bodyPr lIns="91425" tIns="91425" rIns="91425" bIns="91425" anchor="t" anchorCtr="0">
            <a:noAutofit/>
          </a:bodyPr>
          <a:lstStyle/>
          <a:p>
            <a:pPr marL="457200" lvl="0" indent="-381000" rtl="0">
              <a:spcBef>
                <a:spcPts val="0"/>
              </a:spcBef>
              <a:buClr>
                <a:srgbClr val="000000"/>
              </a:buClr>
              <a:buSzPct val="100000"/>
              <a:buFont typeface="Arial"/>
              <a:buChar char="●"/>
            </a:pPr>
            <a:r>
              <a:rPr lang="en" sz="2400"/>
              <a:t>Calibration and Validation in VISSIM </a:t>
            </a:r>
          </a:p>
          <a:p>
            <a:pPr marL="914400" lvl="1" indent="-355600" rtl="0">
              <a:spcBef>
                <a:spcPts val="0"/>
              </a:spcBef>
              <a:buClr>
                <a:srgbClr val="000000"/>
              </a:buClr>
              <a:buSzPct val="100000"/>
              <a:buFont typeface="Arial"/>
              <a:buChar char="○"/>
            </a:pPr>
            <a:r>
              <a:rPr lang="en" sz="2000"/>
              <a:t>Input collected data into VISSIM (Calibration)</a:t>
            </a:r>
          </a:p>
          <a:p>
            <a:pPr marL="914400" lvl="1" indent="-355600" rtl="0">
              <a:spcBef>
                <a:spcPts val="0"/>
              </a:spcBef>
              <a:buClr>
                <a:srgbClr val="000000"/>
              </a:buClr>
              <a:buSzPct val="100000"/>
              <a:buFont typeface="Arial"/>
              <a:buChar char="○"/>
            </a:pPr>
            <a:r>
              <a:rPr lang="en" sz="2000"/>
              <a:t>VISSIM output vs real-world  data (Validation)</a:t>
            </a:r>
          </a:p>
          <a:p>
            <a:pPr marL="914400" lvl="1" indent="-355600" rtl="0">
              <a:spcBef>
                <a:spcPts val="0"/>
              </a:spcBef>
              <a:buClr>
                <a:srgbClr val="000000"/>
              </a:buClr>
              <a:buSzPct val="100000"/>
              <a:buFont typeface="Arial"/>
              <a:buChar char="○"/>
            </a:pPr>
            <a:r>
              <a:rPr lang="en" sz="2000"/>
              <a:t>Match = validated model</a:t>
            </a:r>
          </a:p>
          <a:p>
            <a:pPr marL="457200" lvl="0" indent="0" rtl="0">
              <a:spcBef>
                <a:spcPts val="0"/>
              </a:spcBef>
              <a:buNone/>
            </a:pPr>
            <a:r>
              <a:rPr lang="en" sz="2000"/>
              <a:t> </a:t>
            </a:r>
          </a:p>
        </p:txBody>
      </p:sp>
      <p:pic>
        <p:nvPicPr>
          <p:cNvPr id="259" name="Shape 259"/>
          <p:cNvPicPr preferRelativeResize="0"/>
          <p:nvPr/>
        </p:nvPicPr>
        <p:blipFill rotWithShape="1">
          <a:blip r:embed="rId3">
            <a:alphaModFix/>
          </a:blip>
          <a:srcRect r="7800"/>
          <a:stretch/>
        </p:blipFill>
        <p:spPr>
          <a:xfrm>
            <a:off x="686488" y="1855300"/>
            <a:ext cx="3413413" cy="279982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p:nvPr/>
        </p:nvSpPr>
        <p:spPr>
          <a:xfrm>
            <a:off x="507175" y="12591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VISSIM</a:t>
            </a:r>
          </a:p>
        </p:txBody>
      </p:sp>
      <p:sp>
        <p:nvSpPr>
          <p:cNvPr id="265" name="Shape 265"/>
          <p:cNvSpPr/>
          <p:nvPr/>
        </p:nvSpPr>
        <p:spPr>
          <a:xfrm>
            <a:off x="4747037" y="1259167"/>
            <a:ext cx="15585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Validate</a:t>
            </a:r>
          </a:p>
        </p:txBody>
      </p:sp>
      <p:sp>
        <p:nvSpPr>
          <p:cNvPr id="266" name="Shape 266"/>
          <p:cNvSpPr/>
          <p:nvPr/>
        </p:nvSpPr>
        <p:spPr>
          <a:xfrm>
            <a:off x="2627112" y="1259167"/>
            <a:ext cx="1399800" cy="862399"/>
          </a:xfrm>
          <a:prstGeom prst="roundRect">
            <a:avLst>
              <a:gd name="adj" fmla="val 16667"/>
            </a:avLst>
          </a:prstGeom>
          <a:solidFill>
            <a:srgbClr val="FF99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Model</a:t>
            </a:r>
          </a:p>
        </p:txBody>
      </p:sp>
      <p:sp>
        <p:nvSpPr>
          <p:cNvPr id="267" name="Shape 267"/>
          <p:cNvSpPr/>
          <p:nvPr/>
        </p:nvSpPr>
        <p:spPr>
          <a:xfrm>
            <a:off x="6981350" y="1259167"/>
            <a:ext cx="15585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Simulate</a:t>
            </a:r>
          </a:p>
        </p:txBody>
      </p:sp>
      <p:sp>
        <p:nvSpPr>
          <p:cNvPr id="268" name="Shape 268"/>
          <p:cNvSpPr/>
          <p:nvPr/>
        </p:nvSpPr>
        <p:spPr>
          <a:xfrm>
            <a:off x="2013551"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69" name="Shape 269"/>
          <p:cNvSpPr/>
          <p:nvPr/>
        </p:nvSpPr>
        <p:spPr>
          <a:xfrm>
            <a:off x="41334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70" name="Shape 270"/>
          <p:cNvSpPr/>
          <p:nvPr/>
        </p:nvSpPr>
        <p:spPr>
          <a:xfrm>
            <a:off x="64120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71" name="Shape 271"/>
          <p:cNvSpPr txBox="1"/>
          <p:nvPr/>
        </p:nvSpPr>
        <p:spPr>
          <a:xfrm>
            <a:off x="2187263" y="328174"/>
            <a:ext cx="5165699" cy="825999"/>
          </a:xfrm>
          <a:prstGeom prst="rect">
            <a:avLst/>
          </a:prstGeom>
          <a:noFill/>
          <a:ln>
            <a:noFill/>
          </a:ln>
        </p:spPr>
        <p:txBody>
          <a:bodyPr lIns="91425" tIns="91425" rIns="91425" bIns="91425" anchor="t" anchorCtr="0">
            <a:noAutofit/>
          </a:bodyPr>
          <a:lstStyle/>
          <a:p>
            <a:pPr lvl="0" rtl="0">
              <a:spcBef>
                <a:spcPts val="0"/>
              </a:spcBef>
              <a:buNone/>
            </a:pPr>
            <a:r>
              <a:rPr lang="en" sz="3600" b="1" dirty="0">
                <a:solidFill>
                  <a:srgbClr val="FF0000"/>
                </a:solidFill>
              </a:rPr>
              <a:t>Modeling in VISSIM</a:t>
            </a:r>
          </a:p>
        </p:txBody>
      </p:sp>
      <p:grpSp>
        <p:nvGrpSpPr>
          <p:cNvPr id="272" name="Shape 272"/>
          <p:cNvGrpSpPr/>
          <p:nvPr/>
        </p:nvGrpSpPr>
        <p:grpSpPr>
          <a:xfrm>
            <a:off x="333276" y="2538471"/>
            <a:ext cx="4775242" cy="2594271"/>
            <a:chOff x="-28575" y="2185350"/>
            <a:chExt cx="9172575" cy="3019425"/>
          </a:xfrm>
        </p:grpSpPr>
        <p:pic>
          <p:nvPicPr>
            <p:cNvPr id="273" name="Shape 273"/>
            <p:cNvPicPr preferRelativeResize="0"/>
            <p:nvPr/>
          </p:nvPicPr>
          <p:blipFill>
            <a:blip r:embed="rId3">
              <a:alphaModFix/>
            </a:blip>
            <a:stretch>
              <a:fillRect/>
            </a:stretch>
          </p:blipFill>
          <p:spPr>
            <a:xfrm>
              <a:off x="-28575" y="2185350"/>
              <a:ext cx="9172575" cy="3019425"/>
            </a:xfrm>
            <a:prstGeom prst="rect">
              <a:avLst/>
            </a:prstGeom>
            <a:noFill/>
            <a:ln>
              <a:noFill/>
            </a:ln>
          </p:spPr>
        </p:pic>
        <p:sp>
          <p:nvSpPr>
            <p:cNvPr id="274" name="Shape 274"/>
            <p:cNvSpPr/>
            <p:nvPr/>
          </p:nvSpPr>
          <p:spPr>
            <a:xfrm>
              <a:off x="4399200" y="2388450"/>
              <a:ext cx="3977050" cy="644325"/>
            </a:xfrm>
            <a:custGeom>
              <a:avLst/>
              <a:gdLst/>
              <a:ahLst/>
              <a:cxnLst/>
              <a:rect l="0" t="0" r="0" b="0"/>
              <a:pathLst>
                <a:path w="159082" h="25773" extrusionOk="0">
                  <a:moveTo>
                    <a:pt x="159082" y="0"/>
                  </a:moveTo>
                  <a:cubicBezTo>
                    <a:pt x="153749" y="1259"/>
                    <a:pt x="138418" y="5406"/>
                    <a:pt x="127087" y="7554"/>
                  </a:cubicBezTo>
                  <a:cubicBezTo>
                    <a:pt x="115755" y="9701"/>
                    <a:pt x="108868" y="10368"/>
                    <a:pt x="91094" y="12887"/>
                  </a:cubicBezTo>
                  <a:cubicBezTo>
                    <a:pt x="73319" y="15405"/>
                    <a:pt x="35622" y="20515"/>
                    <a:pt x="20440" y="22663"/>
                  </a:cubicBezTo>
                  <a:cubicBezTo>
                    <a:pt x="5257" y="24810"/>
                    <a:pt x="3406" y="25254"/>
                    <a:pt x="0" y="25773"/>
                  </a:cubicBezTo>
                </a:path>
              </a:pathLst>
            </a:custGeom>
            <a:noFill/>
            <a:ln w="19050" cap="flat">
              <a:solidFill>
                <a:srgbClr val="FF00FF"/>
              </a:solidFill>
              <a:prstDash val="solid"/>
              <a:round/>
              <a:headEnd type="none" w="lg" len="lg"/>
              <a:tailEnd type="none" w="lg" len="lg"/>
            </a:ln>
          </p:spPr>
        </p:sp>
        <p:sp>
          <p:nvSpPr>
            <p:cNvPr id="275" name="Shape 275"/>
            <p:cNvSpPr/>
            <p:nvPr/>
          </p:nvSpPr>
          <p:spPr>
            <a:xfrm>
              <a:off x="4088150" y="2432875"/>
              <a:ext cx="4321425" cy="1288675"/>
            </a:xfrm>
            <a:custGeom>
              <a:avLst/>
              <a:gdLst/>
              <a:ahLst/>
              <a:cxnLst/>
              <a:rect l="0" t="0" r="0" b="0"/>
              <a:pathLst>
                <a:path w="172857" h="51547" extrusionOk="0">
                  <a:moveTo>
                    <a:pt x="172857" y="0"/>
                  </a:moveTo>
                  <a:cubicBezTo>
                    <a:pt x="162192" y="2814"/>
                    <a:pt x="137677" y="8294"/>
                    <a:pt x="108868" y="16886"/>
                  </a:cubicBezTo>
                  <a:cubicBezTo>
                    <a:pt x="80058" y="25477"/>
                    <a:pt x="18144" y="45770"/>
                    <a:pt x="0" y="51547"/>
                  </a:cubicBezTo>
                </a:path>
              </a:pathLst>
            </a:custGeom>
            <a:noFill/>
            <a:ln w="19050" cap="flat">
              <a:solidFill>
                <a:srgbClr val="FFFF00"/>
              </a:solidFill>
              <a:prstDash val="solid"/>
              <a:round/>
              <a:headEnd type="none" w="lg" len="lg"/>
              <a:tailEnd type="none" w="lg" len="lg"/>
            </a:ln>
          </p:spPr>
        </p:sp>
        <p:sp>
          <p:nvSpPr>
            <p:cNvPr id="276" name="Shape 276"/>
            <p:cNvSpPr/>
            <p:nvPr/>
          </p:nvSpPr>
          <p:spPr>
            <a:xfrm>
              <a:off x="-11100" y="3777075"/>
              <a:ext cx="3788175" cy="1233125"/>
            </a:xfrm>
            <a:custGeom>
              <a:avLst/>
              <a:gdLst/>
              <a:ahLst/>
              <a:cxnLst/>
              <a:rect l="0" t="0" r="0" b="0"/>
              <a:pathLst>
                <a:path w="151527" h="49325" extrusionOk="0">
                  <a:moveTo>
                    <a:pt x="151527" y="0"/>
                  </a:moveTo>
                  <a:cubicBezTo>
                    <a:pt x="126272" y="8220"/>
                    <a:pt x="25254" y="41104"/>
                    <a:pt x="0" y="49325"/>
                  </a:cubicBezTo>
                </a:path>
              </a:pathLst>
            </a:custGeom>
            <a:solidFill>
              <a:srgbClr val="FFFF00"/>
            </a:solidFill>
            <a:ln w="19050" cap="flat">
              <a:solidFill>
                <a:srgbClr val="FFFF00"/>
              </a:solidFill>
              <a:prstDash val="solid"/>
              <a:round/>
              <a:headEnd type="none" w="lg" len="lg"/>
              <a:tailEnd type="none" w="lg" len="lg"/>
            </a:ln>
          </p:spPr>
        </p:sp>
        <p:sp>
          <p:nvSpPr>
            <p:cNvPr id="277" name="Shape 277"/>
            <p:cNvSpPr/>
            <p:nvPr/>
          </p:nvSpPr>
          <p:spPr>
            <a:xfrm>
              <a:off x="8487325" y="2244025"/>
              <a:ext cx="655450" cy="155525"/>
            </a:xfrm>
            <a:custGeom>
              <a:avLst/>
              <a:gdLst/>
              <a:ahLst/>
              <a:cxnLst/>
              <a:rect l="0" t="0" r="0" b="0"/>
              <a:pathLst>
                <a:path w="26218" h="6221" extrusionOk="0">
                  <a:moveTo>
                    <a:pt x="0" y="6221"/>
                  </a:moveTo>
                  <a:cubicBezTo>
                    <a:pt x="4369" y="5184"/>
                    <a:pt x="21848" y="1036"/>
                    <a:pt x="26218" y="0"/>
                  </a:cubicBezTo>
                </a:path>
              </a:pathLst>
            </a:custGeom>
            <a:noFill/>
            <a:ln w="19050" cap="flat">
              <a:solidFill>
                <a:srgbClr val="00FF00"/>
              </a:solidFill>
              <a:prstDash val="solid"/>
              <a:round/>
              <a:headEnd type="none" w="lg" len="lg"/>
              <a:tailEnd type="none" w="lg" len="lg"/>
            </a:ln>
          </p:spPr>
        </p:sp>
        <p:sp>
          <p:nvSpPr>
            <p:cNvPr id="278" name="Shape 278"/>
            <p:cNvSpPr/>
            <p:nvPr/>
          </p:nvSpPr>
          <p:spPr>
            <a:xfrm>
              <a:off x="799850" y="4277000"/>
              <a:ext cx="2732825" cy="855400"/>
            </a:xfrm>
            <a:custGeom>
              <a:avLst/>
              <a:gdLst/>
              <a:ahLst/>
              <a:cxnLst/>
              <a:rect l="0" t="0" r="0" b="0"/>
              <a:pathLst>
                <a:path w="109313" h="34216" extrusionOk="0">
                  <a:moveTo>
                    <a:pt x="0" y="34216"/>
                  </a:moveTo>
                  <a:cubicBezTo>
                    <a:pt x="18218" y="28513"/>
                    <a:pt x="91094" y="5702"/>
                    <a:pt x="109313" y="0"/>
                  </a:cubicBezTo>
                </a:path>
              </a:pathLst>
            </a:custGeom>
            <a:noFill/>
            <a:ln w="19050" cap="flat">
              <a:solidFill>
                <a:srgbClr val="00FFFF"/>
              </a:solidFill>
              <a:prstDash val="solid"/>
              <a:round/>
              <a:headEnd type="none" w="lg" len="lg"/>
              <a:tailEnd type="none" w="lg" len="lg"/>
            </a:ln>
          </p:spPr>
        </p:sp>
        <p:sp>
          <p:nvSpPr>
            <p:cNvPr id="279" name="Shape 279"/>
            <p:cNvSpPr/>
            <p:nvPr/>
          </p:nvSpPr>
          <p:spPr>
            <a:xfrm>
              <a:off x="3943725" y="2643950"/>
              <a:ext cx="5154600" cy="1510850"/>
            </a:xfrm>
            <a:custGeom>
              <a:avLst/>
              <a:gdLst/>
              <a:ahLst/>
              <a:cxnLst/>
              <a:rect l="0" t="0" r="0" b="0"/>
              <a:pathLst>
                <a:path w="206184" h="60434" extrusionOk="0">
                  <a:moveTo>
                    <a:pt x="0" y="60434"/>
                  </a:moveTo>
                  <a:cubicBezTo>
                    <a:pt x="19181" y="54064"/>
                    <a:pt x="89909" y="30069"/>
                    <a:pt x="115090" y="22219"/>
                  </a:cubicBezTo>
                  <a:cubicBezTo>
                    <a:pt x="140270" y="14368"/>
                    <a:pt x="140566" y="16145"/>
                    <a:pt x="151083" y="13331"/>
                  </a:cubicBezTo>
                  <a:cubicBezTo>
                    <a:pt x="161599" y="10516"/>
                    <a:pt x="169005" y="7554"/>
                    <a:pt x="178189" y="5333"/>
                  </a:cubicBezTo>
                  <a:cubicBezTo>
                    <a:pt x="187372" y="3111"/>
                    <a:pt x="201518" y="888"/>
                    <a:pt x="206184" y="0"/>
                  </a:cubicBezTo>
                </a:path>
              </a:pathLst>
            </a:custGeom>
            <a:noFill/>
            <a:ln w="19050" cap="flat">
              <a:solidFill>
                <a:srgbClr val="00FFFF"/>
              </a:solidFill>
              <a:prstDash val="solid"/>
              <a:round/>
              <a:headEnd type="none" w="lg" len="lg"/>
              <a:tailEnd type="none" w="lg" len="lg"/>
            </a:ln>
          </p:spPr>
        </p:sp>
        <p:sp>
          <p:nvSpPr>
            <p:cNvPr id="280" name="Shape 280"/>
            <p:cNvSpPr/>
            <p:nvPr/>
          </p:nvSpPr>
          <p:spPr>
            <a:xfrm>
              <a:off x="3988150" y="3188300"/>
              <a:ext cx="2999450" cy="1421975"/>
            </a:xfrm>
            <a:custGeom>
              <a:avLst/>
              <a:gdLst/>
              <a:ahLst/>
              <a:cxnLst/>
              <a:rect l="0" t="0" r="0" b="0"/>
              <a:pathLst>
                <a:path w="119978" h="56879" extrusionOk="0">
                  <a:moveTo>
                    <a:pt x="0" y="56879"/>
                  </a:moveTo>
                  <a:cubicBezTo>
                    <a:pt x="8591" y="52509"/>
                    <a:pt x="36215" y="38215"/>
                    <a:pt x="51546" y="30661"/>
                  </a:cubicBezTo>
                  <a:cubicBezTo>
                    <a:pt x="66876" y="23106"/>
                    <a:pt x="80577" y="16664"/>
                    <a:pt x="91983" y="11554"/>
                  </a:cubicBezTo>
                  <a:cubicBezTo>
                    <a:pt x="103388" y="6443"/>
                    <a:pt x="115312" y="1925"/>
                    <a:pt x="119978" y="0"/>
                  </a:cubicBezTo>
                </a:path>
              </a:pathLst>
            </a:custGeom>
            <a:noFill/>
            <a:ln w="19050" cap="flat">
              <a:solidFill>
                <a:srgbClr val="FF0000"/>
              </a:solidFill>
              <a:prstDash val="solid"/>
              <a:round/>
              <a:headEnd type="none" w="lg" len="lg"/>
              <a:tailEnd type="none" w="lg" len="lg"/>
            </a:ln>
          </p:spPr>
        </p:sp>
      </p:grpSp>
      <p:graphicFrame>
        <p:nvGraphicFramePr>
          <p:cNvPr id="281" name="Shape 281"/>
          <p:cNvGraphicFramePr/>
          <p:nvPr>
            <p:extLst>
              <p:ext uri="{D42A27DB-BD31-4B8C-83A1-F6EECF244321}">
                <p14:modId xmlns:p14="http://schemas.microsoft.com/office/powerpoint/2010/main" val="1428090245"/>
              </p:ext>
            </p:extLst>
          </p:nvPr>
        </p:nvGraphicFramePr>
        <p:xfrm>
          <a:off x="5182756" y="2291071"/>
          <a:ext cx="3772558" cy="3166301"/>
        </p:xfrm>
        <a:graphic>
          <a:graphicData uri="http://schemas.openxmlformats.org/drawingml/2006/table">
            <a:tbl>
              <a:tblPr>
                <a:noFill/>
                <a:tableStyleId>{7D1026DA-DE4F-41F4-A86C-0D9A2F5251D9}</a:tableStyleId>
              </a:tblPr>
              <a:tblGrid>
                <a:gridCol w="2234044"/>
                <a:gridCol w="1538514"/>
              </a:tblGrid>
              <a:tr h="447910">
                <a:tc>
                  <a:txBody>
                    <a:bodyPr/>
                    <a:lstStyle/>
                    <a:p>
                      <a:pPr algn="ctr">
                        <a:spcBef>
                          <a:spcPts val="0"/>
                        </a:spcBef>
                        <a:buNone/>
                      </a:pPr>
                      <a:r>
                        <a:rPr lang="en" sz="1900" b="1" dirty="0"/>
                        <a:t>Parameter</a:t>
                      </a:r>
                    </a:p>
                  </a:txBody>
                  <a:tcPr marL="91425" marR="91425" marT="121900" marB="121900">
                    <a:solidFill>
                      <a:srgbClr val="FF9900"/>
                    </a:solidFill>
                  </a:tcPr>
                </a:tc>
                <a:tc>
                  <a:txBody>
                    <a:bodyPr/>
                    <a:lstStyle/>
                    <a:p>
                      <a:pPr algn="ctr">
                        <a:spcBef>
                          <a:spcPts val="0"/>
                        </a:spcBef>
                        <a:buNone/>
                      </a:pPr>
                      <a:r>
                        <a:rPr lang="en" sz="1900" b="1"/>
                        <a:t>Value</a:t>
                      </a:r>
                    </a:p>
                  </a:txBody>
                  <a:tcPr marL="91425" marR="91425" marT="121900" marB="121900">
                    <a:lnB w="9525" cap="flat">
                      <a:solidFill>
                        <a:srgbClr val="434343"/>
                      </a:solidFill>
                      <a:prstDash val="solid"/>
                      <a:round/>
                      <a:headEnd type="none" w="med" len="med"/>
                      <a:tailEnd type="none" w="med" len="med"/>
                    </a:lnB>
                    <a:solidFill>
                      <a:srgbClr val="FF9900"/>
                    </a:solidFill>
                  </a:tcPr>
                </a:tc>
              </a:tr>
              <a:tr h="447910">
                <a:tc>
                  <a:txBody>
                    <a:bodyPr/>
                    <a:lstStyle/>
                    <a:p>
                      <a:pPr>
                        <a:spcBef>
                          <a:spcPts val="0"/>
                        </a:spcBef>
                        <a:buNone/>
                      </a:pPr>
                      <a:r>
                        <a:rPr lang="en" sz="1200" b="1"/>
                        <a:t>Mainline Volume</a:t>
                      </a:r>
                    </a:p>
                  </a:txBody>
                  <a:tcPr marL="91425" marR="91425" marT="121900" marB="121900">
                    <a:lnR w="9525" cap="flat">
                      <a:solidFill>
                        <a:srgbClr val="434343"/>
                      </a:solidFill>
                      <a:prstDash val="solid"/>
                      <a:round/>
                      <a:headEnd type="none" w="med" len="med"/>
                      <a:tailEnd type="none" w="med" len="med"/>
                    </a:lnR>
                  </a:tcPr>
                </a:tc>
                <a:tc>
                  <a:txBody>
                    <a:bodyPr/>
                    <a:lstStyle/>
                    <a:p>
                      <a:pPr algn="ctr">
                        <a:spcBef>
                          <a:spcPts val="0"/>
                        </a:spcBef>
                        <a:buNone/>
                      </a:pPr>
                      <a:r>
                        <a:rPr lang="en" sz="1200" b="1">
                          <a:solidFill>
                            <a:srgbClr val="666666"/>
                          </a:solidFill>
                        </a:rPr>
                        <a:t>6295</a:t>
                      </a:r>
                    </a:p>
                  </a:txBody>
                  <a:tcPr marL="91425" marR="91425" marT="121900" marB="121900">
                    <a:lnL w="9525" cap="flat">
                      <a:solidFill>
                        <a:srgbClr val="434343"/>
                      </a:solidFill>
                      <a:prstDash val="solid"/>
                      <a:round/>
                      <a:headEnd type="none" w="med" len="med"/>
                      <a:tailEnd type="none" w="med" len="med"/>
                    </a:lnL>
                    <a:lnR w="9525" cap="flat">
                      <a:solidFill>
                        <a:srgbClr val="434343"/>
                      </a:solidFill>
                      <a:prstDash val="solid"/>
                      <a:round/>
                      <a:headEnd type="none" w="med" len="med"/>
                      <a:tailEnd type="none" w="med" len="med"/>
                    </a:lnR>
                    <a:lnT w="9525" cap="flat">
                      <a:solidFill>
                        <a:srgbClr val="434343"/>
                      </a:solidFill>
                      <a:prstDash val="solid"/>
                      <a:round/>
                      <a:headEnd type="none" w="med" len="med"/>
                      <a:tailEnd type="none" w="med" len="med"/>
                    </a:lnT>
                    <a:lnB w="9525" cap="flat">
                      <a:solidFill>
                        <a:srgbClr val="434343"/>
                      </a:solidFill>
                      <a:prstDash val="solid"/>
                      <a:round/>
                      <a:headEnd type="none" w="med" len="med"/>
                      <a:tailEnd type="none" w="med" len="med"/>
                    </a:lnB>
                  </a:tcPr>
                </a:tc>
              </a:tr>
              <a:tr h="447910">
                <a:tc>
                  <a:txBody>
                    <a:bodyPr/>
                    <a:lstStyle/>
                    <a:p>
                      <a:pPr>
                        <a:spcBef>
                          <a:spcPts val="0"/>
                        </a:spcBef>
                        <a:buNone/>
                      </a:pPr>
                      <a:r>
                        <a:rPr lang="en" sz="1200" b="1" dirty="0"/>
                        <a:t>On Ramp Volume</a:t>
                      </a:r>
                    </a:p>
                  </a:txBody>
                  <a:tcPr marL="91425" marR="91425" marT="121900" marB="121900"/>
                </a:tc>
                <a:tc>
                  <a:txBody>
                    <a:bodyPr/>
                    <a:lstStyle/>
                    <a:p>
                      <a:pPr algn="ctr">
                        <a:spcBef>
                          <a:spcPts val="0"/>
                        </a:spcBef>
                        <a:buNone/>
                      </a:pPr>
                      <a:r>
                        <a:rPr lang="en" sz="1200" b="1">
                          <a:solidFill>
                            <a:srgbClr val="666666"/>
                          </a:solidFill>
                        </a:rPr>
                        <a:t>804</a:t>
                      </a:r>
                    </a:p>
                  </a:txBody>
                  <a:tcPr marL="91425" marR="91425" marT="121900" marB="121900">
                    <a:lnT w="9525" cap="flat">
                      <a:solidFill>
                        <a:srgbClr val="434343"/>
                      </a:solidFill>
                      <a:prstDash val="solid"/>
                      <a:round/>
                      <a:headEnd type="none" w="med" len="med"/>
                      <a:tailEnd type="none" w="med" len="med"/>
                    </a:lnT>
                  </a:tcPr>
                </a:tc>
              </a:tr>
              <a:tr h="381527">
                <a:tc>
                  <a:txBody>
                    <a:bodyPr/>
                    <a:lstStyle/>
                    <a:p>
                      <a:pPr>
                        <a:spcBef>
                          <a:spcPts val="0"/>
                        </a:spcBef>
                        <a:buNone/>
                      </a:pPr>
                      <a:r>
                        <a:rPr lang="en" sz="1200" b="1" dirty="0"/>
                        <a:t>Car Desired Speed Dist.</a:t>
                      </a:r>
                    </a:p>
                  </a:txBody>
                  <a:tcPr marL="91425" marR="91425" marT="121900" marB="121900"/>
                </a:tc>
                <a:tc>
                  <a:txBody>
                    <a:bodyPr/>
                    <a:lstStyle/>
                    <a:p>
                      <a:pPr algn="ctr">
                        <a:spcBef>
                          <a:spcPts val="0"/>
                        </a:spcBef>
                        <a:buNone/>
                      </a:pPr>
                      <a:r>
                        <a:rPr lang="en" sz="1200" b="1">
                          <a:solidFill>
                            <a:srgbClr val="666666"/>
                          </a:solidFill>
                        </a:rPr>
                        <a:t>55-70</a:t>
                      </a:r>
                    </a:p>
                  </a:txBody>
                  <a:tcPr marL="91425" marR="91425" marT="121900" marB="121900"/>
                </a:tc>
              </a:tr>
              <a:tr h="419304">
                <a:tc>
                  <a:txBody>
                    <a:bodyPr/>
                    <a:lstStyle/>
                    <a:p>
                      <a:pPr lvl="0" rtl="0">
                        <a:spcBef>
                          <a:spcPts val="0"/>
                        </a:spcBef>
                        <a:buNone/>
                      </a:pPr>
                      <a:r>
                        <a:rPr lang="en" sz="1200" b="1"/>
                        <a:t>HGV Desired Speed Dist.</a:t>
                      </a:r>
                    </a:p>
                  </a:txBody>
                  <a:tcPr marL="91425" marR="91425" marT="121900" marB="121900"/>
                </a:tc>
                <a:tc>
                  <a:txBody>
                    <a:bodyPr/>
                    <a:lstStyle/>
                    <a:p>
                      <a:pPr lvl="0" algn="ctr" rtl="0">
                        <a:spcBef>
                          <a:spcPts val="0"/>
                        </a:spcBef>
                        <a:buNone/>
                      </a:pPr>
                      <a:r>
                        <a:rPr lang="en" sz="1200" b="1">
                          <a:solidFill>
                            <a:srgbClr val="666666"/>
                          </a:solidFill>
                        </a:rPr>
                        <a:t>53-68</a:t>
                      </a:r>
                    </a:p>
                  </a:txBody>
                  <a:tcPr marL="91425" marR="91425" marT="121900" marB="121900"/>
                </a:tc>
              </a:tr>
              <a:tr h="457081">
                <a:tc>
                  <a:txBody>
                    <a:bodyPr/>
                    <a:lstStyle/>
                    <a:p>
                      <a:pPr>
                        <a:spcBef>
                          <a:spcPts val="0"/>
                        </a:spcBef>
                        <a:buNone/>
                      </a:pPr>
                      <a:r>
                        <a:rPr lang="en" sz="1200" b="1" dirty="0">
                          <a:solidFill>
                            <a:schemeClr val="dk1"/>
                          </a:solidFill>
                        </a:rPr>
                        <a:t>Veh. Composition (Car)</a:t>
                      </a:r>
                    </a:p>
                  </a:txBody>
                  <a:tcPr marL="91425" marR="91425" marT="121900" marB="121900"/>
                </a:tc>
                <a:tc>
                  <a:txBody>
                    <a:bodyPr/>
                    <a:lstStyle/>
                    <a:p>
                      <a:pPr algn="ctr">
                        <a:spcBef>
                          <a:spcPts val="0"/>
                        </a:spcBef>
                        <a:buNone/>
                      </a:pPr>
                      <a:r>
                        <a:rPr lang="en" sz="1200" b="1">
                          <a:solidFill>
                            <a:srgbClr val="666666"/>
                          </a:solidFill>
                        </a:rPr>
                        <a:t>95%</a:t>
                      </a:r>
                    </a:p>
                  </a:txBody>
                  <a:tcPr marL="91425" marR="91425" marT="121900" marB="121900"/>
                </a:tc>
              </a:tr>
              <a:tr h="377371">
                <a:tc>
                  <a:txBody>
                    <a:bodyPr/>
                    <a:lstStyle/>
                    <a:p>
                      <a:pPr lvl="0">
                        <a:spcBef>
                          <a:spcPts val="0"/>
                        </a:spcBef>
                        <a:buNone/>
                      </a:pPr>
                      <a:r>
                        <a:rPr lang="en" sz="1200" b="1">
                          <a:solidFill>
                            <a:schemeClr val="dk1"/>
                          </a:solidFill>
                        </a:rPr>
                        <a:t>Veh. Composition (HGV)</a:t>
                      </a:r>
                    </a:p>
                  </a:txBody>
                  <a:tcPr marL="91425" marR="91425" marT="121900" marB="121900"/>
                </a:tc>
                <a:tc>
                  <a:txBody>
                    <a:bodyPr/>
                    <a:lstStyle/>
                    <a:p>
                      <a:pPr algn="ctr">
                        <a:spcBef>
                          <a:spcPts val="0"/>
                        </a:spcBef>
                        <a:buNone/>
                      </a:pPr>
                      <a:r>
                        <a:rPr lang="en" sz="1200" b="1" dirty="0">
                          <a:solidFill>
                            <a:srgbClr val="666666"/>
                          </a:solidFill>
                        </a:rPr>
                        <a:t>5%</a:t>
                      </a:r>
                    </a:p>
                  </a:txBody>
                  <a:tcPr marL="91425" marR="91425" marT="121900" marB="121900"/>
                </a:tc>
              </a:tr>
            </a:tbl>
          </a:graphicData>
        </a:graphic>
      </p:graphicFrame>
      <p:sp>
        <p:nvSpPr>
          <p:cNvPr id="282" name="Shape 282"/>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23</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p:nvPr/>
        </p:nvSpPr>
        <p:spPr>
          <a:xfrm>
            <a:off x="2237725" y="4704601"/>
            <a:ext cx="4371600" cy="1712399"/>
          </a:xfrm>
          <a:prstGeom prst="rect">
            <a:avLst/>
          </a:prstGeom>
          <a:noFill/>
          <a:ln>
            <a:noFill/>
          </a:ln>
        </p:spPr>
        <p:txBody>
          <a:bodyPr lIns="91425" tIns="91425" rIns="91425" bIns="91425" anchor="t" anchorCtr="0">
            <a:noAutofit/>
          </a:bodyPr>
          <a:lstStyle/>
          <a:p>
            <a:pPr>
              <a:spcBef>
                <a:spcPts val="0"/>
              </a:spcBef>
              <a:buNone/>
            </a:pPr>
            <a:endParaRPr/>
          </a:p>
        </p:txBody>
      </p:sp>
      <p:sp>
        <p:nvSpPr>
          <p:cNvPr id="288" name="Shape 288"/>
          <p:cNvSpPr/>
          <p:nvPr/>
        </p:nvSpPr>
        <p:spPr>
          <a:xfrm>
            <a:off x="507175" y="12591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dirty="0"/>
              <a:t>VISSIM</a:t>
            </a:r>
          </a:p>
        </p:txBody>
      </p:sp>
      <p:sp>
        <p:nvSpPr>
          <p:cNvPr id="289" name="Shape 289"/>
          <p:cNvSpPr/>
          <p:nvPr/>
        </p:nvSpPr>
        <p:spPr>
          <a:xfrm>
            <a:off x="4747037" y="1259167"/>
            <a:ext cx="1558500" cy="862399"/>
          </a:xfrm>
          <a:prstGeom prst="roundRect">
            <a:avLst>
              <a:gd name="adj" fmla="val 16667"/>
            </a:avLst>
          </a:prstGeom>
          <a:solidFill>
            <a:srgbClr val="6AA84F"/>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Validate</a:t>
            </a:r>
          </a:p>
        </p:txBody>
      </p:sp>
      <p:sp>
        <p:nvSpPr>
          <p:cNvPr id="290" name="Shape 290"/>
          <p:cNvSpPr/>
          <p:nvPr/>
        </p:nvSpPr>
        <p:spPr>
          <a:xfrm>
            <a:off x="2627112" y="12591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Model</a:t>
            </a:r>
          </a:p>
        </p:txBody>
      </p:sp>
      <p:sp>
        <p:nvSpPr>
          <p:cNvPr id="291" name="Shape 291"/>
          <p:cNvSpPr/>
          <p:nvPr/>
        </p:nvSpPr>
        <p:spPr>
          <a:xfrm>
            <a:off x="6981350" y="1259167"/>
            <a:ext cx="15585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Simulate</a:t>
            </a:r>
          </a:p>
        </p:txBody>
      </p:sp>
      <p:sp>
        <p:nvSpPr>
          <p:cNvPr id="292" name="Shape 292"/>
          <p:cNvSpPr/>
          <p:nvPr/>
        </p:nvSpPr>
        <p:spPr>
          <a:xfrm>
            <a:off x="2013551"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3" name="Shape 293"/>
          <p:cNvSpPr/>
          <p:nvPr/>
        </p:nvSpPr>
        <p:spPr>
          <a:xfrm>
            <a:off x="41334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4" name="Shape 294"/>
          <p:cNvSpPr/>
          <p:nvPr/>
        </p:nvSpPr>
        <p:spPr>
          <a:xfrm>
            <a:off x="64120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5" name="Shape 295"/>
          <p:cNvSpPr txBox="1"/>
          <p:nvPr/>
        </p:nvSpPr>
        <p:spPr>
          <a:xfrm>
            <a:off x="1906975" y="330384"/>
            <a:ext cx="5165699" cy="825999"/>
          </a:xfrm>
          <a:prstGeom prst="rect">
            <a:avLst/>
          </a:prstGeom>
          <a:noFill/>
          <a:ln>
            <a:noFill/>
          </a:ln>
        </p:spPr>
        <p:txBody>
          <a:bodyPr lIns="91425" tIns="91425" rIns="91425" bIns="91425" anchor="t" anchorCtr="0">
            <a:noAutofit/>
          </a:bodyPr>
          <a:lstStyle/>
          <a:p>
            <a:pPr>
              <a:spcBef>
                <a:spcPts val="0"/>
              </a:spcBef>
              <a:buNone/>
            </a:pPr>
            <a:r>
              <a:rPr lang="en" sz="3600" b="1" dirty="0">
                <a:solidFill>
                  <a:srgbClr val="FF0000"/>
                </a:solidFill>
              </a:rPr>
              <a:t>Validating in VISSIM</a:t>
            </a:r>
          </a:p>
        </p:txBody>
      </p:sp>
      <p:sp>
        <p:nvSpPr>
          <p:cNvPr id="296" name="Shape 296"/>
          <p:cNvSpPr txBox="1"/>
          <p:nvPr/>
        </p:nvSpPr>
        <p:spPr>
          <a:xfrm>
            <a:off x="577126" y="2621734"/>
            <a:ext cx="8276699" cy="862399"/>
          </a:xfrm>
          <a:prstGeom prst="rect">
            <a:avLst/>
          </a:prstGeom>
          <a:noFill/>
          <a:ln>
            <a:noFill/>
          </a:ln>
        </p:spPr>
        <p:txBody>
          <a:bodyPr lIns="91425" tIns="91425" rIns="91425" bIns="91425" anchor="t" anchorCtr="0">
            <a:noAutofit/>
          </a:bodyPr>
          <a:lstStyle/>
          <a:p>
            <a:pPr rtl="0">
              <a:spcBef>
                <a:spcPts val="0"/>
              </a:spcBef>
              <a:buNone/>
            </a:pPr>
            <a:r>
              <a:rPr lang="en" sz="2600" b="1">
                <a:solidFill>
                  <a:srgbClr val="38761D"/>
                </a:solidFill>
              </a:rPr>
              <a:t>Model Must Reflect Actual Traffic Performance</a:t>
            </a:r>
          </a:p>
          <a:p>
            <a:pPr marL="457200" indent="0">
              <a:spcBef>
                <a:spcPts val="0"/>
              </a:spcBef>
              <a:buNone/>
            </a:pPr>
            <a:endParaRPr sz="2000" b="1">
              <a:solidFill>
                <a:srgbClr val="38761D"/>
              </a:solidFill>
            </a:endParaRPr>
          </a:p>
        </p:txBody>
      </p:sp>
      <p:sp>
        <p:nvSpPr>
          <p:cNvPr id="297" name="Shape 297"/>
          <p:cNvSpPr/>
          <p:nvPr/>
        </p:nvSpPr>
        <p:spPr>
          <a:xfrm>
            <a:off x="2013551" y="3406767"/>
            <a:ext cx="3354899" cy="2517999"/>
          </a:xfrm>
          <a:prstGeom prst="round2DiagRect">
            <a:avLst>
              <a:gd name="adj1" fmla="val 16667"/>
              <a:gd name="adj2" fmla="val 0"/>
            </a:avLst>
          </a:prstGeom>
          <a:solidFill>
            <a:srgbClr val="B6D7A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rtl="0">
              <a:spcBef>
                <a:spcPts val="0"/>
              </a:spcBef>
              <a:buNone/>
            </a:pPr>
            <a:r>
              <a:rPr lang="en" sz="2000" b="1">
                <a:solidFill>
                  <a:schemeClr val="dk1"/>
                </a:solidFill>
              </a:rPr>
              <a:t>Driving Behavior Parameters</a:t>
            </a:r>
          </a:p>
          <a:p>
            <a:pPr marL="457200" lvl="0" indent="-342900" rtl="0">
              <a:spcBef>
                <a:spcPts val="0"/>
              </a:spcBef>
              <a:buClr>
                <a:schemeClr val="dk1"/>
              </a:buClr>
              <a:buSzPct val="100000"/>
              <a:buFont typeface="Arial"/>
              <a:buChar char="●"/>
            </a:pPr>
            <a:r>
              <a:rPr lang="en" sz="1800" b="1">
                <a:solidFill>
                  <a:schemeClr val="dk1"/>
                </a:solidFill>
              </a:rPr>
              <a:t>acceleration rate</a:t>
            </a:r>
          </a:p>
          <a:p>
            <a:pPr marL="457200" lvl="0" indent="-342900" rtl="0">
              <a:spcBef>
                <a:spcPts val="0"/>
              </a:spcBef>
              <a:buClr>
                <a:schemeClr val="dk1"/>
              </a:buClr>
              <a:buSzPct val="100000"/>
              <a:buFont typeface="Arial"/>
              <a:buChar char="●"/>
            </a:pPr>
            <a:r>
              <a:rPr lang="en" sz="1800" b="1">
                <a:solidFill>
                  <a:schemeClr val="dk1"/>
                </a:solidFill>
              </a:rPr>
              <a:t>stand-still distance</a:t>
            </a:r>
          </a:p>
          <a:p>
            <a:pPr marL="457200" lvl="0" indent="-342900">
              <a:spcBef>
                <a:spcPts val="0"/>
              </a:spcBef>
              <a:buClr>
                <a:schemeClr val="dk1"/>
              </a:buClr>
              <a:buSzPct val="100000"/>
              <a:buFont typeface="Arial"/>
              <a:buChar char="●"/>
            </a:pPr>
            <a:r>
              <a:rPr lang="en" sz="1800" b="1">
                <a:solidFill>
                  <a:schemeClr val="dk1"/>
                </a:solidFill>
              </a:rPr>
              <a:t>headway</a:t>
            </a:r>
          </a:p>
        </p:txBody>
      </p:sp>
      <p:sp>
        <p:nvSpPr>
          <p:cNvPr id="298" name="Shape 298"/>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24</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p:nvPr/>
        </p:nvSpPr>
        <p:spPr>
          <a:xfrm>
            <a:off x="2237725" y="4704601"/>
            <a:ext cx="4371600" cy="17123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304" name="Shape 304"/>
          <p:cNvSpPr/>
          <p:nvPr/>
        </p:nvSpPr>
        <p:spPr>
          <a:xfrm>
            <a:off x="507175" y="12591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VISSIM</a:t>
            </a:r>
          </a:p>
        </p:txBody>
      </p:sp>
      <p:sp>
        <p:nvSpPr>
          <p:cNvPr id="305" name="Shape 305"/>
          <p:cNvSpPr/>
          <p:nvPr/>
        </p:nvSpPr>
        <p:spPr>
          <a:xfrm>
            <a:off x="4747037" y="1259167"/>
            <a:ext cx="1558500" cy="862399"/>
          </a:xfrm>
          <a:prstGeom prst="roundRect">
            <a:avLst>
              <a:gd name="adj" fmla="val 16667"/>
            </a:avLst>
          </a:prstGeom>
          <a:solidFill>
            <a:srgbClr val="6AA84F"/>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Validate</a:t>
            </a:r>
          </a:p>
        </p:txBody>
      </p:sp>
      <p:sp>
        <p:nvSpPr>
          <p:cNvPr id="306" name="Shape 306"/>
          <p:cNvSpPr/>
          <p:nvPr/>
        </p:nvSpPr>
        <p:spPr>
          <a:xfrm>
            <a:off x="2627112" y="12591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Model</a:t>
            </a:r>
          </a:p>
        </p:txBody>
      </p:sp>
      <p:sp>
        <p:nvSpPr>
          <p:cNvPr id="307" name="Shape 307"/>
          <p:cNvSpPr/>
          <p:nvPr/>
        </p:nvSpPr>
        <p:spPr>
          <a:xfrm>
            <a:off x="6981350" y="1259167"/>
            <a:ext cx="15585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Simulate</a:t>
            </a:r>
          </a:p>
        </p:txBody>
      </p:sp>
      <p:sp>
        <p:nvSpPr>
          <p:cNvPr id="308" name="Shape 308"/>
          <p:cNvSpPr/>
          <p:nvPr/>
        </p:nvSpPr>
        <p:spPr>
          <a:xfrm>
            <a:off x="2013551"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9" name="Shape 309"/>
          <p:cNvSpPr/>
          <p:nvPr/>
        </p:nvSpPr>
        <p:spPr>
          <a:xfrm>
            <a:off x="41334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0" name="Shape 310"/>
          <p:cNvSpPr/>
          <p:nvPr/>
        </p:nvSpPr>
        <p:spPr>
          <a:xfrm>
            <a:off x="64120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1" name="Shape 311"/>
          <p:cNvSpPr txBox="1"/>
          <p:nvPr/>
        </p:nvSpPr>
        <p:spPr>
          <a:xfrm>
            <a:off x="1906975" y="330384"/>
            <a:ext cx="5165699" cy="825999"/>
          </a:xfrm>
          <a:prstGeom prst="rect">
            <a:avLst/>
          </a:prstGeom>
          <a:noFill/>
          <a:ln>
            <a:noFill/>
          </a:ln>
        </p:spPr>
        <p:txBody>
          <a:bodyPr lIns="91425" tIns="91425" rIns="91425" bIns="91425" anchor="t" anchorCtr="0">
            <a:noAutofit/>
          </a:bodyPr>
          <a:lstStyle/>
          <a:p>
            <a:pPr lvl="0" rtl="0">
              <a:spcBef>
                <a:spcPts val="0"/>
              </a:spcBef>
              <a:buNone/>
            </a:pPr>
            <a:r>
              <a:rPr lang="en" sz="3600" b="1" dirty="0">
                <a:solidFill>
                  <a:srgbClr val="FF0000"/>
                </a:solidFill>
              </a:rPr>
              <a:t>Validating in VISSIM</a:t>
            </a:r>
          </a:p>
        </p:txBody>
      </p:sp>
      <p:sp>
        <p:nvSpPr>
          <p:cNvPr id="312" name="Shape 312"/>
          <p:cNvSpPr txBox="1"/>
          <p:nvPr/>
        </p:nvSpPr>
        <p:spPr>
          <a:xfrm>
            <a:off x="577125" y="2621734"/>
            <a:ext cx="7221600" cy="862399"/>
          </a:xfrm>
          <a:prstGeom prst="rect">
            <a:avLst/>
          </a:prstGeom>
          <a:noFill/>
          <a:ln>
            <a:noFill/>
          </a:ln>
        </p:spPr>
        <p:txBody>
          <a:bodyPr lIns="91425" tIns="91425" rIns="91425" bIns="91425" anchor="t" anchorCtr="0">
            <a:noAutofit/>
          </a:bodyPr>
          <a:lstStyle/>
          <a:p>
            <a:pPr lvl="0" rtl="0">
              <a:spcBef>
                <a:spcPts val="0"/>
              </a:spcBef>
              <a:buNone/>
            </a:pPr>
            <a:r>
              <a:rPr lang="en" sz="2600" b="1">
                <a:solidFill>
                  <a:srgbClr val="134F5C"/>
                </a:solidFill>
              </a:rPr>
              <a:t>How do we know if model is valid?</a:t>
            </a:r>
          </a:p>
          <a:p>
            <a:pPr marL="457200" lvl="0" indent="0" rtl="0">
              <a:spcBef>
                <a:spcPts val="0"/>
              </a:spcBef>
              <a:buNone/>
            </a:pPr>
            <a:endParaRPr sz="2000" b="1">
              <a:solidFill>
                <a:srgbClr val="38761D"/>
              </a:solidFill>
            </a:endParaRPr>
          </a:p>
        </p:txBody>
      </p:sp>
      <p:sp>
        <p:nvSpPr>
          <p:cNvPr id="313" name="Shape 313"/>
          <p:cNvSpPr/>
          <p:nvPr/>
        </p:nvSpPr>
        <p:spPr>
          <a:xfrm>
            <a:off x="2013550" y="3406767"/>
            <a:ext cx="4595700" cy="2517999"/>
          </a:xfrm>
          <a:prstGeom prst="round2DiagRect">
            <a:avLst>
              <a:gd name="adj1" fmla="val 16667"/>
              <a:gd name="adj2" fmla="val 0"/>
            </a:avLst>
          </a:prstGeom>
          <a:solidFill>
            <a:srgbClr val="A2C4C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2000" b="1">
                <a:solidFill>
                  <a:schemeClr val="dk1"/>
                </a:solidFill>
              </a:rPr>
              <a:t>VISSIM Output vs Collected Data</a:t>
            </a:r>
          </a:p>
          <a:p>
            <a:pPr marL="457200" lvl="0" indent="-342900" rtl="0">
              <a:spcBef>
                <a:spcPts val="0"/>
              </a:spcBef>
              <a:buClr>
                <a:schemeClr val="dk1"/>
              </a:buClr>
              <a:buSzPct val="100000"/>
              <a:buFont typeface="Arial"/>
              <a:buChar char="●"/>
            </a:pPr>
            <a:r>
              <a:rPr lang="en" sz="1800" b="1">
                <a:solidFill>
                  <a:schemeClr val="dk1"/>
                </a:solidFill>
              </a:rPr>
              <a:t>speed</a:t>
            </a:r>
          </a:p>
          <a:p>
            <a:pPr marL="457200" lvl="0" indent="-342900" rtl="0">
              <a:spcBef>
                <a:spcPts val="0"/>
              </a:spcBef>
              <a:buClr>
                <a:schemeClr val="dk1"/>
              </a:buClr>
              <a:buSzPct val="100000"/>
              <a:buFont typeface="Arial"/>
              <a:buChar char="●"/>
            </a:pPr>
            <a:r>
              <a:rPr lang="en" sz="1800" b="1">
                <a:solidFill>
                  <a:schemeClr val="dk1"/>
                </a:solidFill>
              </a:rPr>
              <a:t>travel time</a:t>
            </a:r>
          </a:p>
          <a:p>
            <a:pPr marL="457200" lvl="0" indent="-342900" rtl="0">
              <a:spcBef>
                <a:spcPts val="0"/>
              </a:spcBef>
              <a:buClr>
                <a:schemeClr val="dk1"/>
              </a:buClr>
              <a:buSzPct val="100000"/>
              <a:buFont typeface="Arial"/>
              <a:buChar char="●"/>
            </a:pPr>
            <a:r>
              <a:rPr lang="en" sz="1800" b="1">
                <a:solidFill>
                  <a:schemeClr val="dk1"/>
                </a:solidFill>
              </a:rPr>
              <a:t>volume</a:t>
            </a:r>
          </a:p>
        </p:txBody>
      </p:sp>
      <p:sp>
        <p:nvSpPr>
          <p:cNvPr id="314" name="Shape 314"/>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25</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Shape 327"/>
          <p:cNvSpPr txBox="1">
            <a:spLocks noGrp="1"/>
          </p:cNvSpPr>
          <p:nvPr>
            <p:ph type="title"/>
          </p:nvPr>
        </p:nvSpPr>
        <p:spPr>
          <a:xfrm>
            <a:off x="813900" y="0"/>
            <a:ext cx="6541500" cy="962800"/>
          </a:xfrm>
          <a:prstGeom prst="rect">
            <a:avLst/>
          </a:prstGeom>
        </p:spPr>
        <p:txBody>
          <a:bodyPr lIns="91425" tIns="91425" rIns="91425" bIns="91425" anchor="ctr" anchorCtr="0">
            <a:noAutofit/>
          </a:bodyPr>
          <a:lstStyle/>
          <a:p>
            <a:pPr lvl="0" rtl="0">
              <a:spcBef>
                <a:spcPts val="0"/>
              </a:spcBef>
              <a:buNone/>
            </a:pPr>
            <a:r>
              <a:rPr lang="en" sz="3600">
                <a:solidFill>
                  <a:srgbClr val="FF0000"/>
                </a:solidFill>
              </a:rPr>
              <a:t>Validating Speed Data</a:t>
            </a:r>
            <a:r>
              <a:rPr lang="en" sz="3600"/>
              <a:t> </a:t>
            </a:r>
          </a:p>
        </p:txBody>
      </p:sp>
      <p:sp>
        <p:nvSpPr>
          <p:cNvPr id="328" name="Shape 328"/>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26</a:t>
            </a:r>
            <a:endParaRPr lang="en" dirty="0">
              <a:solidFill>
                <a:srgbClr val="FFFFFF"/>
              </a:solidFill>
            </a:endParaRPr>
          </a:p>
        </p:txBody>
      </p:sp>
      <p:grpSp>
        <p:nvGrpSpPr>
          <p:cNvPr id="2" name="Group 1"/>
          <p:cNvGrpSpPr/>
          <p:nvPr/>
        </p:nvGrpSpPr>
        <p:grpSpPr>
          <a:xfrm>
            <a:off x="1127475" y="755601"/>
            <a:ext cx="5914349" cy="5177259"/>
            <a:chOff x="686032" y="534352"/>
            <a:chExt cx="5914349" cy="3882944"/>
          </a:xfrm>
        </p:grpSpPr>
        <p:pic>
          <p:nvPicPr>
            <p:cNvPr id="326" name="Shape 326"/>
            <p:cNvPicPr preferRelativeResize="0"/>
            <p:nvPr/>
          </p:nvPicPr>
          <p:blipFill>
            <a:blip r:embed="rId3">
              <a:alphaModFix/>
            </a:blip>
            <a:stretch>
              <a:fillRect/>
            </a:stretch>
          </p:blipFill>
          <p:spPr>
            <a:xfrm>
              <a:off x="686032" y="534352"/>
              <a:ext cx="5914349" cy="3882944"/>
            </a:xfrm>
            <a:prstGeom prst="rect">
              <a:avLst/>
            </a:prstGeom>
            <a:noFill/>
            <a:ln>
              <a:noFill/>
            </a:ln>
          </p:spPr>
        </p:pic>
        <p:sp>
          <p:nvSpPr>
            <p:cNvPr id="329" name="Shape 329"/>
            <p:cNvSpPr txBox="1"/>
            <p:nvPr/>
          </p:nvSpPr>
          <p:spPr>
            <a:xfrm rot="-1140038">
              <a:off x="1670319" y="2716720"/>
              <a:ext cx="3074832" cy="1233633"/>
            </a:xfrm>
            <a:prstGeom prst="rect">
              <a:avLst/>
            </a:prstGeom>
            <a:noFill/>
            <a:ln w="28575" cap="flat">
              <a:solidFill>
                <a:srgbClr val="00FF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7200" b="1" dirty="0">
                  <a:solidFill>
                    <a:srgbClr val="00FF00"/>
                  </a:solidFill>
                  <a:latin typeface="Impact"/>
                  <a:ea typeface="Impact"/>
                  <a:cs typeface="Impact"/>
                  <a:sym typeface="Impact"/>
                </a:rPr>
                <a:t>PASSED</a:t>
              </a:r>
            </a:p>
          </p:txBody>
        </p:sp>
      </p:grpSp>
      <p:grpSp>
        <p:nvGrpSpPr>
          <p:cNvPr id="7" name="Group 6"/>
          <p:cNvGrpSpPr/>
          <p:nvPr/>
        </p:nvGrpSpPr>
        <p:grpSpPr>
          <a:xfrm>
            <a:off x="390288" y="1654801"/>
            <a:ext cx="8363425" cy="3914567"/>
            <a:chOff x="390287" y="1241100"/>
            <a:chExt cx="8363425" cy="2935925"/>
          </a:xfrm>
        </p:grpSpPr>
        <p:pic>
          <p:nvPicPr>
            <p:cNvPr id="8" name="Shape 334"/>
            <p:cNvPicPr preferRelativeResize="0"/>
            <p:nvPr/>
          </p:nvPicPr>
          <p:blipFill>
            <a:blip r:embed="rId4">
              <a:alphaModFix/>
            </a:blip>
            <a:stretch>
              <a:fillRect/>
            </a:stretch>
          </p:blipFill>
          <p:spPr>
            <a:xfrm>
              <a:off x="390287" y="1241100"/>
              <a:ext cx="8363425" cy="2935925"/>
            </a:xfrm>
            <a:prstGeom prst="rect">
              <a:avLst/>
            </a:prstGeom>
            <a:noFill/>
            <a:ln>
              <a:noFill/>
            </a:ln>
          </p:spPr>
        </p:pic>
        <p:sp>
          <p:nvSpPr>
            <p:cNvPr id="9" name="Shape 337"/>
            <p:cNvSpPr txBox="1"/>
            <p:nvPr/>
          </p:nvSpPr>
          <p:spPr>
            <a:xfrm rot="-1140038">
              <a:off x="3680605" y="2476450"/>
              <a:ext cx="3074832" cy="1233633"/>
            </a:xfrm>
            <a:prstGeom prst="rect">
              <a:avLst/>
            </a:prstGeom>
            <a:noFill/>
            <a:ln w="28575" cap="flat">
              <a:solidFill>
                <a:srgbClr val="00FF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7200" b="1" dirty="0">
                  <a:solidFill>
                    <a:srgbClr val="00FF00"/>
                  </a:solidFill>
                  <a:latin typeface="Impact"/>
                  <a:ea typeface="Impact"/>
                  <a:cs typeface="Impact"/>
                  <a:sym typeface="Impact"/>
                </a:rPr>
                <a:t>PASSED</a:t>
              </a:r>
            </a:p>
          </p:txBody>
        </p:sp>
      </p:grpSp>
      <p:grpSp>
        <p:nvGrpSpPr>
          <p:cNvPr id="10" name="Group 9"/>
          <p:cNvGrpSpPr/>
          <p:nvPr/>
        </p:nvGrpSpPr>
        <p:grpSpPr>
          <a:xfrm>
            <a:off x="1821286" y="867076"/>
            <a:ext cx="4667250" cy="5257800"/>
            <a:chOff x="2052050" y="600075"/>
            <a:chExt cx="4667250" cy="3943350"/>
          </a:xfrm>
        </p:grpSpPr>
        <p:pic>
          <p:nvPicPr>
            <p:cNvPr id="11" name="Shape 342"/>
            <p:cNvPicPr preferRelativeResize="0"/>
            <p:nvPr/>
          </p:nvPicPr>
          <p:blipFill>
            <a:blip r:embed="rId5">
              <a:alphaModFix/>
            </a:blip>
            <a:stretch>
              <a:fillRect/>
            </a:stretch>
          </p:blipFill>
          <p:spPr>
            <a:xfrm>
              <a:off x="2052050" y="600075"/>
              <a:ext cx="4667250" cy="3943350"/>
            </a:xfrm>
            <a:prstGeom prst="rect">
              <a:avLst/>
            </a:prstGeom>
            <a:noFill/>
            <a:ln>
              <a:noFill/>
            </a:ln>
          </p:spPr>
        </p:pic>
        <p:sp>
          <p:nvSpPr>
            <p:cNvPr id="12" name="Shape 345"/>
            <p:cNvSpPr txBox="1"/>
            <p:nvPr/>
          </p:nvSpPr>
          <p:spPr>
            <a:xfrm rot="-1140038">
              <a:off x="3316508" y="2562908"/>
              <a:ext cx="3074832" cy="1233633"/>
            </a:xfrm>
            <a:prstGeom prst="rect">
              <a:avLst/>
            </a:prstGeom>
            <a:noFill/>
            <a:ln w="28575" cap="flat">
              <a:solidFill>
                <a:srgbClr val="00FF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7200" b="1" dirty="0">
                  <a:solidFill>
                    <a:srgbClr val="00FF00"/>
                  </a:solidFill>
                  <a:latin typeface="Impact"/>
                  <a:ea typeface="Impact"/>
                  <a:cs typeface="Impact"/>
                  <a:sym typeface="Impact"/>
                </a:rPr>
                <a:t>PASSED</a:t>
              </a: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2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ctrTitle"/>
          </p:nvPr>
        </p:nvSpPr>
        <p:spPr>
          <a:xfrm>
            <a:off x="1640486" y="2564674"/>
            <a:ext cx="6000000" cy="2845200"/>
          </a:xfrm>
          <a:prstGeom prst="rect">
            <a:avLst/>
          </a:prstGeom>
        </p:spPr>
        <p:txBody>
          <a:bodyPr lIns="91425" tIns="91425" rIns="91425" bIns="91425" anchor="t" anchorCtr="0">
            <a:noAutofit/>
          </a:bodyPr>
          <a:lstStyle/>
          <a:p>
            <a:pPr algn="l" rtl="0">
              <a:lnSpc>
                <a:spcPct val="150000"/>
              </a:lnSpc>
              <a:spcBef>
                <a:spcPts val="0"/>
              </a:spcBef>
              <a:buNone/>
            </a:pPr>
            <a:r>
              <a:rPr lang="en" sz="3000" b="1" dirty="0">
                <a:solidFill>
                  <a:srgbClr val="CC0000"/>
                </a:solidFill>
              </a:rPr>
              <a:t>Based on Validated Model</a:t>
            </a:r>
          </a:p>
          <a:p>
            <a:pPr marL="457200" lvl="0" indent="-381000" algn="l" rtl="0">
              <a:lnSpc>
                <a:spcPct val="150000"/>
              </a:lnSpc>
              <a:spcBef>
                <a:spcPts val="0"/>
              </a:spcBef>
              <a:buClr>
                <a:srgbClr val="000000"/>
              </a:buClr>
              <a:buSzPct val="100000"/>
              <a:buFont typeface="Arial"/>
              <a:buChar char="●"/>
            </a:pPr>
            <a:r>
              <a:rPr lang="en" sz="2400" b="1" dirty="0"/>
              <a:t>Insert ramp meter in VISSIM</a:t>
            </a:r>
          </a:p>
          <a:p>
            <a:pPr marL="914400" lvl="1" indent="-381000" algn="l" rtl="0">
              <a:lnSpc>
                <a:spcPct val="150000"/>
              </a:lnSpc>
              <a:spcBef>
                <a:spcPts val="0"/>
              </a:spcBef>
              <a:buClr>
                <a:srgbClr val="666666"/>
              </a:buClr>
              <a:buSzPct val="100000"/>
              <a:buFont typeface="Courier New"/>
              <a:buChar char="o"/>
            </a:pPr>
            <a:r>
              <a:rPr lang="en" sz="2400" b="1" dirty="0">
                <a:solidFill>
                  <a:srgbClr val="666666"/>
                </a:solidFill>
              </a:rPr>
              <a:t>Scenario 1 Single </a:t>
            </a:r>
            <a:r>
              <a:rPr lang="en" sz="2400" b="1" dirty="0" smtClean="0">
                <a:solidFill>
                  <a:srgbClr val="666666"/>
                </a:solidFill>
              </a:rPr>
              <a:t>Entry </a:t>
            </a:r>
            <a:r>
              <a:rPr lang="en" sz="2400" b="1" dirty="0">
                <a:solidFill>
                  <a:srgbClr val="666666"/>
                </a:solidFill>
              </a:rPr>
              <a:t>Ramp</a:t>
            </a:r>
          </a:p>
          <a:p>
            <a:pPr marL="914400" lvl="1" indent="-381000" algn="l" rtl="0">
              <a:lnSpc>
                <a:spcPct val="150000"/>
              </a:lnSpc>
              <a:spcBef>
                <a:spcPts val="0"/>
              </a:spcBef>
              <a:buClr>
                <a:srgbClr val="666666"/>
              </a:buClr>
              <a:buSzPct val="100000"/>
              <a:buFont typeface="Courier New"/>
              <a:buChar char="o"/>
            </a:pPr>
            <a:r>
              <a:rPr lang="en" sz="2400" b="1" dirty="0">
                <a:solidFill>
                  <a:srgbClr val="666666"/>
                </a:solidFill>
              </a:rPr>
              <a:t>Scenario 2 Dual Lane Ramp</a:t>
            </a:r>
          </a:p>
        </p:txBody>
      </p:sp>
      <p:sp>
        <p:nvSpPr>
          <p:cNvPr id="351" name="Shape 351"/>
          <p:cNvSpPr/>
          <p:nvPr/>
        </p:nvSpPr>
        <p:spPr>
          <a:xfrm>
            <a:off x="507175" y="12591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VISSIM</a:t>
            </a:r>
          </a:p>
        </p:txBody>
      </p:sp>
      <p:sp>
        <p:nvSpPr>
          <p:cNvPr id="352" name="Shape 352"/>
          <p:cNvSpPr/>
          <p:nvPr/>
        </p:nvSpPr>
        <p:spPr>
          <a:xfrm>
            <a:off x="4747037" y="1259167"/>
            <a:ext cx="15585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Validate</a:t>
            </a:r>
          </a:p>
        </p:txBody>
      </p:sp>
      <p:sp>
        <p:nvSpPr>
          <p:cNvPr id="353" name="Shape 353"/>
          <p:cNvSpPr/>
          <p:nvPr/>
        </p:nvSpPr>
        <p:spPr>
          <a:xfrm>
            <a:off x="2627112" y="12591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Model</a:t>
            </a:r>
          </a:p>
        </p:txBody>
      </p:sp>
      <p:sp>
        <p:nvSpPr>
          <p:cNvPr id="354" name="Shape 354"/>
          <p:cNvSpPr/>
          <p:nvPr/>
        </p:nvSpPr>
        <p:spPr>
          <a:xfrm>
            <a:off x="6981350" y="1259167"/>
            <a:ext cx="1558500" cy="862399"/>
          </a:xfrm>
          <a:prstGeom prst="roundRect">
            <a:avLst>
              <a:gd name="adj" fmla="val 16667"/>
            </a:avLst>
          </a:prstGeom>
          <a:solidFill>
            <a:srgbClr val="CC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Simulate</a:t>
            </a:r>
          </a:p>
        </p:txBody>
      </p:sp>
      <p:sp>
        <p:nvSpPr>
          <p:cNvPr id="355" name="Shape 355"/>
          <p:cNvSpPr/>
          <p:nvPr/>
        </p:nvSpPr>
        <p:spPr>
          <a:xfrm>
            <a:off x="2013551"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6" name="Shape 356"/>
          <p:cNvSpPr/>
          <p:nvPr/>
        </p:nvSpPr>
        <p:spPr>
          <a:xfrm>
            <a:off x="41334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7" name="Shape 357"/>
          <p:cNvSpPr/>
          <p:nvPr/>
        </p:nvSpPr>
        <p:spPr>
          <a:xfrm>
            <a:off x="64120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8" name="Shape 358"/>
          <p:cNvSpPr txBox="1"/>
          <p:nvPr/>
        </p:nvSpPr>
        <p:spPr>
          <a:xfrm>
            <a:off x="2013551" y="284672"/>
            <a:ext cx="5165699" cy="825999"/>
          </a:xfrm>
          <a:prstGeom prst="rect">
            <a:avLst/>
          </a:prstGeom>
          <a:noFill/>
          <a:ln>
            <a:noFill/>
          </a:ln>
        </p:spPr>
        <p:txBody>
          <a:bodyPr lIns="91425" tIns="91425" rIns="91425" bIns="91425" anchor="t" anchorCtr="0">
            <a:noAutofit/>
          </a:bodyPr>
          <a:lstStyle/>
          <a:p>
            <a:pPr lvl="0" rtl="0">
              <a:spcBef>
                <a:spcPts val="0"/>
              </a:spcBef>
              <a:buNone/>
            </a:pPr>
            <a:r>
              <a:rPr lang="en" sz="3600" b="1" dirty="0">
                <a:solidFill>
                  <a:srgbClr val="FF0000"/>
                </a:solidFill>
              </a:rPr>
              <a:t>Simulation in VISSIM</a:t>
            </a:r>
          </a:p>
        </p:txBody>
      </p:sp>
      <p:sp>
        <p:nvSpPr>
          <p:cNvPr id="359" name="Shape 359"/>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27</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ctrTitle"/>
          </p:nvPr>
        </p:nvSpPr>
        <p:spPr>
          <a:xfrm>
            <a:off x="1080087" y="2357817"/>
            <a:ext cx="6613800" cy="825999"/>
          </a:xfrm>
          <a:prstGeom prst="rect">
            <a:avLst/>
          </a:prstGeom>
        </p:spPr>
        <p:txBody>
          <a:bodyPr lIns="91425" tIns="91425" rIns="91425" bIns="91425" anchor="t" anchorCtr="0">
            <a:noAutofit/>
          </a:bodyPr>
          <a:lstStyle/>
          <a:p>
            <a:pPr lvl="0" algn="l" rtl="0">
              <a:spcBef>
                <a:spcPts val="0"/>
              </a:spcBef>
              <a:buNone/>
            </a:pPr>
            <a:r>
              <a:rPr lang="en" sz="3000" b="1" dirty="0">
                <a:solidFill>
                  <a:srgbClr val="CC0000"/>
                </a:solidFill>
              </a:rPr>
              <a:t>Single &amp; Dual Lane Ramp Meters</a:t>
            </a:r>
          </a:p>
        </p:txBody>
      </p:sp>
      <p:sp>
        <p:nvSpPr>
          <p:cNvPr id="365" name="Shape 365"/>
          <p:cNvSpPr/>
          <p:nvPr/>
        </p:nvSpPr>
        <p:spPr>
          <a:xfrm>
            <a:off x="507175" y="12591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VISSIM</a:t>
            </a:r>
          </a:p>
        </p:txBody>
      </p:sp>
      <p:sp>
        <p:nvSpPr>
          <p:cNvPr id="366" name="Shape 366"/>
          <p:cNvSpPr/>
          <p:nvPr/>
        </p:nvSpPr>
        <p:spPr>
          <a:xfrm>
            <a:off x="4747037" y="1259167"/>
            <a:ext cx="15585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Validate</a:t>
            </a:r>
          </a:p>
        </p:txBody>
      </p:sp>
      <p:sp>
        <p:nvSpPr>
          <p:cNvPr id="367" name="Shape 367"/>
          <p:cNvSpPr/>
          <p:nvPr/>
        </p:nvSpPr>
        <p:spPr>
          <a:xfrm>
            <a:off x="2627112" y="1259167"/>
            <a:ext cx="1399800" cy="862399"/>
          </a:xfrm>
          <a:prstGeom prst="roundRect">
            <a:avLst>
              <a:gd name="adj" fmla="val 16667"/>
            </a:avLst>
          </a:prstGeom>
          <a:solidFill>
            <a:srgbClr val="B7B7B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Model</a:t>
            </a:r>
          </a:p>
        </p:txBody>
      </p:sp>
      <p:sp>
        <p:nvSpPr>
          <p:cNvPr id="368" name="Shape 368"/>
          <p:cNvSpPr/>
          <p:nvPr/>
        </p:nvSpPr>
        <p:spPr>
          <a:xfrm>
            <a:off x="6981350" y="1259167"/>
            <a:ext cx="1558500" cy="862399"/>
          </a:xfrm>
          <a:prstGeom prst="roundRect">
            <a:avLst>
              <a:gd name="adj" fmla="val 16667"/>
            </a:avLst>
          </a:prstGeom>
          <a:solidFill>
            <a:srgbClr val="CC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Simulate</a:t>
            </a:r>
          </a:p>
        </p:txBody>
      </p:sp>
      <p:sp>
        <p:nvSpPr>
          <p:cNvPr id="369" name="Shape 369"/>
          <p:cNvSpPr/>
          <p:nvPr/>
        </p:nvSpPr>
        <p:spPr>
          <a:xfrm>
            <a:off x="2013551"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0" name="Shape 370"/>
          <p:cNvSpPr/>
          <p:nvPr/>
        </p:nvSpPr>
        <p:spPr>
          <a:xfrm>
            <a:off x="41334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1" name="Shape 371"/>
          <p:cNvSpPr/>
          <p:nvPr/>
        </p:nvSpPr>
        <p:spPr>
          <a:xfrm>
            <a:off x="6412088" y="1553767"/>
            <a:ext cx="506999" cy="273200"/>
          </a:xfrm>
          <a:prstGeom prst="homePlate">
            <a:avLst>
              <a:gd name="adj" fmla="val 50000"/>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2" name="Shape 372"/>
          <p:cNvSpPr txBox="1"/>
          <p:nvPr/>
        </p:nvSpPr>
        <p:spPr>
          <a:xfrm>
            <a:off x="1906975" y="260165"/>
            <a:ext cx="5165699" cy="825999"/>
          </a:xfrm>
          <a:prstGeom prst="rect">
            <a:avLst/>
          </a:prstGeom>
          <a:noFill/>
          <a:ln>
            <a:noFill/>
          </a:ln>
        </p:spPr>
        <p:txBody>
          <a:bodyPr lIns="91425" tIns="91425" rIns="91425" bIns="91425" anchor="t" anchorCtr="0">
            <a:noAutofit/>
          </a:bodyPr>
          <a:lstStyle/>
          <a:p>
            <a:pPr lvl="0" rtl="0">
              <a:spcBef>
                <a:spcPts val="0"/>
              </a:spcBef>
              <a:buNone/>
            </a:pPr>
            <a:r>
              <a:rPr lang="en" sz="3600" b="1" dirty="0">
                <a:solidFill>
                  <a:srgbClr val="FF0000"/>
                </a:solidFill>
              </a:rPr>
              <a:t>Simulation in VISSIM</a:t>
            </a:r>
          </a:p>
        </p:txBody>
      </p:sp>
      <p:sp>
        <p:nvSpPr>
          <p:cNvPr id="373" name="Shape 373"/>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28</a:t>
            </a:r>
            <a:endParaRPr lang="en" dirty="0">
              <a:solidFill>
                <a:srgbClr val="FFFFFF"/>
              </a:solidFill>
            </a:endParaRPr>
          </a:p>
        </p:txBody>
      </p:sp>
      <p:pic>
        <p:nvPicPr>
          <p:cNvPr id="374" name="Shape 374"/>
          <p:cNvPicPr preferRelativeResize="0"/>
          <p:nvPr/>
        </p:nvPicPr>
        <p:blipFill>
          <a:blip r:embed="rId3">
            <a:alphaModFix/>
          </a:blip>
          <a:stretch>
            <a:fillRect/>
          </a:stretch>
        </p:blipFill>
        <p:spPr>
          <a:xfrm>
            <a:off x="2977888" y="3150101"/>
            <a:ext cx="2818199" cy="2529699"/>
          </a:xfrm>
          <a:prstGeom prst="rect">
            <a:avLst/>
          </a:prstGeom>
          <a:noFill/>
          <a:ln>
            <a:noFill/>
          </a:ln>
        </p:spPr>
      </p:pic>
      <p:pic>
        <p:nvPicPr>
          <p:cNvPr id="375" name="Shape 375"/>
          <p:cNvPicPr preferRelativeResize="0"/>
          <p:nvPr/>
        </p:nvPicPr>
        <p:blipFill>
          <a:blip r:embed="rId4">
            <a:alphaModFix/>
          </a:blip>
          <a:stretch>
            <a:fillRect/>
          </a:stretch>
        </p:blipFill>
        <p:spPr>
          <a:xfrm>
            <a:off x="282575" y="3393219"/>
            <a:ext cx="2583176" cy="232872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688557916"/>
              </p:ext>
            </p:extLst>
          </p:nvPr>
        </p:nvGraphicFramePr>
        <p:xfrm>
          <a:off x="6027012" y="3198608"/>
          <a:ext cx="2969071" cy="1874520"/>
        </p:xfrm>
        <a:graphic>
          <a:graphicData uri="http://schemas.openxmlformats.org/drawingml/2006/table">
            <a:tbl>
              <a:tblPr firstRow="1" bandRow="1">
                <a:tableStyleId>{7D1026DA-DE4F-41F4-A86C-0D9A2F5251D9}</a:tableStyleId>
              </a:tblPr>
              <a:tblGrid>
                <a:gridCol w="664733"/>
                <a:gridCol w="408303"/>
                <a:gridCol w="443752"/>
                <a:gridCol w="484095"/>
                <a:gridCol w="470647"/>
                <a:gridCol w="497541"/>
              </a:tblGrid>
              <a:tr h="406400">
                <a:tc>
                  <a:txBody>
                    <a:bodyPr/>
                    <a:lstStyle/>
                    <a:p>
                      <a:r>
                        <a:rPr lang="en-US" sz="1600" b="1" dirty="0" smtClean="0"/>
                        <a:t>Lane </a:t>
                      </a:r>
                      <a:endParaRPr lang="en-US" sz="1600" b="1"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9525" cap="flat">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smtClean="0"/>
                        <a:t>1</a:t>
                      </a:r>
                      <a:endParaRPr lang="en-US" sz="1600" b="1"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9525" cap="flat">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900"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9525" cap="flat">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900"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9525" cap="flat">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900"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9525" cap="flat">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900"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9525" cap="flat">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5440">
                <a:tc>
                  <a:txBody>
                    <a:bodyPr/>
                    <a:lstStyle/>
                    <a:p>
                      <a:pPr algn="ctr"/>
                      <a:r>
                        <a:rPr lang="en-US" sz="1500" dirty="0" smtClean="0"/>
                        <a:t>1 sec</a:t>
                      </a:r>
                      <a:endParaRPr lang="en-US" sz="1500" dirty="0"/>
                    </a:p>
                  </a:txBody>
                  <a:tcPr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lgn="ctr"/>
                      <a:r>
                        <a:rPr lang="en-US" sz="1500" dirty="0" smtClean="0"/>
                        <a:t>2 sec</a:t>
                      </a:r>
                      <a:endParaRPr lang="en-US" sz="1500" dirty="0"/>
                    </a:p>
                  </a:txBody>
                  <a:tcPr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pPr algn="ctr"/>
                      <a:r>
                        <a:rPr lang="en-US" sz="1500" dirty="0" smtClean="0"/>
                        <a:t>3 seconds</a:t>
                      </a:r>
                      <a:endParaRPr lang="en-US" sz="1500" dirty="0"/>
                    </a:p>
                  </a:txBody>
                  <a:tcPr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406400">
                <a:tc>
                  <a:txBody>
                    <a:bodyPr/>
                    <a:lstStyle/>
                    <a:p>
                      <a:r>
                        <a:rPr lang="en-US" sz="1600" b="1" dirty="0" smtClean="0"/>
                        <a:t>Lane</a:t>
                      </a:r>
                      <a:endParaRPr lang="en-US" sz="1600" b="1"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smtClean="0"/>
                        <a:t>2</a:t>
                      </a:r>
                      <a:endParaRPr lang="en-US" sz="1600" b="1"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900"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900"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900"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900" dirty="0"/>
                    </a:p>
                  </a:txBody>
                  <a:tcPr marT="60960" marB="60960">
                    <a:lnL w="9525" cap="flat">
                      <a:noFill/>
                      <a:prstDash val="solid"/>
                      <a:round/>
                      <a:headEnd type="none" w="med" len="med"/>
                      <a:tailEnd type="none" w="med" len="med"/>
                    </a:lnL>
                    <a:lnR w="9525" cap="flat">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5440">
                <a:tc gridSpan="4">
                  <a:txBody>
                    <a:bodyPr/>
                    <a:lstStyle/>
                    <a:p>
                      <a:pPr algn="ctr"/>
                      <a:r>
                        <a:rPr lang="en-US" sz="1500" dirty="0" smtClean="0"/>
                        <a:t>4</a:t>
                      </a:r>
                      <a:r>
                        <a:rPr lang="en-US" sz="1500" baseline="0" dirty="0" smtClean="0"/>
                        <a:t> </a:t>
                      </a:r>
                      <a:r>
                        <a:rPr lang="en-US" sz="1500" dirty="0" smtClean="0"/>
                        <a:t>seconds</a:t>
                      </a:r>
                      <a:endParaRPr lang="en-US" sz="1500" dirty="0"/>
                    </a:p>
                  </a:txBody>
                  <a:tcPr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lgn="ctr"/>
                      <a:r>
                        <a:rPr lang="en-US" sz="1500" dirty="0" smtClean="0"/>
                        <a:t>2 sec</a:t>
                      </a:r>
                      <a:endParaRPr lang="en-US" sz="1500" dirty="0"/>
                    </a:p>
                  </a:txBody>
                  <a:tcPr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45440">
                <a:tc gridSpan="6">
                  <a:txBody>
                    <a:bodyPr/>
                    <a:lstStyle/>
                    <a:p>
                      <a:pPr algn="ctr"/>
                      <a:r>
                        <a:rPr lang="en-US" sz="1500" dirty="0" smtClean="0"/>
                        <a:t>6 seconds</a:t>
                      </a:r>
                      <a:endParaRPr lang="en-US" sz="15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a:endParaRPr lang="en-US" sz="11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4" name="Straight Arrow Connector 3"/>
          <p:cNvCxnSpPr/>
          <p:nvPr/>
        </p:nvCxnSpPr>
        <p:spPr>
          <a:xfrm flipV="1">
            <a:off x="7952198" y="4863101"/>
            <a:ext cx="1058238" cy="13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030931" y="4876800"/>
            <a:ext cx="10900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204607" y="277095"/>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Eastbound Simulation Results</a:t>
            </a:r>
          </a:p>
        </p:txBody>
      </p:sp>
      <p:sp>
        <p:nvSpPr>
          <p:cNvPr id="415" name="Shape 415"/>
          <p:cNvSpPr txBox="1"/>
          <p:nvPr/>
        </p:nvSpPr>
        <p:spPr>
          <a:xfrm>
            <a:off x="0" y="6288367"/>
            <a:ext cx="513300" cy="427599"/>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29</a:t>
            </a:r>
            <a:endParaRPr lang="en" dirty="0">
              <a:solidFill>
                <a:srgbClr val="FFFFFF"/>
              </a:solidFill>
            </a:endParaRPr>
          </a:p>
        </p:txBody>
      </p:sp>
      <p:sp>
        <p:nvSpPr>
          <p:cNvPr id="416" name="Shape 416"/>
          <p:cNvSpPr txBox="1"/>
          <p:nvPr/>
        </p:nvSpPr>
        <p:spPr>
          <a:xfrm>
            <a:off x="3099375" y="5834700"/>
            <a:ext cx="1476000" cy="560800"/>
          </a:xfrm>
          <a:prstGeom prst="rect">
            <a:avLst/>
          </a:prstGeom>
          <a:noFill/>
          <a:ln>
            <a:noFill/>
          </a:ln>
        </p:spPr>
        <p:txBody>
          <a:bodyPr lIns="91425" tIns="91425" rIns="91425" bIns="91425" anchor="t" anchorCtr="0">
            <a:noAutofit/>
          </a:bodyPr>
          <a:lstStyle/>
          <a:p>
            <a:pPr>
              <a:spcBef>
                <a:spcPts val="0"/>
              </a:spcBef>
              <a:buNone/>
            </a:pPr>
            <a:endParaRPr/>
          </a:p>
        </p:txBody>
      </p:sp>
      <p:pic>
        <p:nvPicPr>
          <p:cNvPr id="417" name="Shape 417"/>
          <p:cNvPicPr preferRelativeResize="0"/>
          <p:nvPr/>
        </p:nvPicPr>
        <p:blipFill>
          <a:blip r:embed="rId3">
            <a:alphaModFix/>
          </a:blip>
          <a:stretch>
            <a:fillRect/>
          </a:stretch>
        </p:blipFill>
        <p:spPr>
          <a:xfrm>
            <a:off x="1201449" y="1288474"/>
            <a:ext cx="6640224" cy="468283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74635"/>
            <a:ext cx="8229600" cy="694800"/>
          </a:xfrm>
          <a:prstGeom prst="rect">
            <a:avLst/>
          </a:prstGeom>
        </p:spPr>
        <p:txBody>
          <a:bodyPr lIns="91425" tIns="91425" rIns="91425" bIns="91425" anchor="ctr" anchorCtr="0">
            <a:noAutofit/>
          </a:bodyPr>
          <a:lstStyle/>
          <a:p>
            <a:pPr algn="ctr">
              <a:spcBef>
                <a:spcPts val="0"/>
              </a:spcBef>
              <a:buNone/>
            </a:pPr>
            <a:r>
              <a:rPr lang="en" sz="3000">
                <a:solidFill>
                  <a:srgbClr val="FF0000"/>
                </a:solidFill>
              </a:rPr>
              <a:t>Table of Contents</a:t>
            </a:r>
          </a:p>
        </p:txBody>
      </p:sp>
      <p:sp>
        <p:nvSpPr>
          <p:cNvPr id="53" name="Shape 53"/>
          <p:cNvSpPr txBox="1">
            <a:spLocks noGrp="1"/>
          </p:cNvSpPr>
          <p:nvPr>
            <p:ph type="body" idx="1"/>
          </p:nvPr>
        </p:nvSpPr>
        <p:spPr>
          <a:xfrm>
            <a:off x="1598200" y="1055100"/>
            <a:ext cx="4060500" cy="5076799"/>
          </a:xfrm>
          <a:prstGeom prst="rect">
            <a:avLst/>
          </a:prstGeom>
        </p:spPr>
        <p:txBody>
          <a:bodyPr lIns="91425" tIns="91425" rIns="91425" bIns="91425" anchor="t" anchorCtr="0">
            <a:noAutofit/>
          </a:bodyPr>
          <a:lstStyle/>
          <a:p>
            <a:pPr marL="457200" lvl="0" indent="-368300" rtl="0">
              <a:spcBef>
                <a:spcPts val="0"/>
              </a:spcBef>
              <a:buClr>
                <a:schemeClr val="dk1"/>
              </a:buClr>
              <a:buSzPct val="100000"/>
              <a:buFont typeface="Arial"/>
              <a:buChar char="•"/>
            </a:pPr>
            <a:r>
              <a:rPr lang="en" sz="2200" dirty="0"/>
              <a:t>Abstract / Introduction</a:t>
            </a:r>
          </a:p>
          <a:p>
            <a:pPr marL="457200" lvl="0" indent="-368300" rtl="0">
              <a:spcBef>
                <a:spcPts val="0"/>
              </a:spcBef>
              <a:buClr>
                <a:schemeClr val="dk1"/>
              </a:buClr>
              <a:buSzPct val="100000"/>
              <a:buFont typeface="Arial"/>
              <a:buChar char="•"/>
            </a:pPr>
            <a:r>
              <a:rPr lang="en" sz="2200" dirty="0"/>
              <a:t>Background Literature Review</a:t>
            </a:r>
          </a:p>
          <a:p>
            <a:pPr marL="457200" lvl="0" indent="-368300" rtl="0">
              <a:spcBef>
                <a:spcPts val="0"/>
              </a:spcBef>
              <a:buClr>
                <a:schemeClr val="dk1"/>
              </a:buClr>
              <a:buSzPct val="100000"/>
              <a:buFont typeface="Arial"/>
              <a:buChar char="•"/>
            </a:pPr>
            <a:r>
              <a:rPr lang="en" sz="2200" dirty="0"/>
              <a:t>Goals and Objectives</a:t>
            </a:r>
          </a:p>
          <a:p>
            <a:pPr marL="914400" lvl="1" indent="-368300" rtl="0">
              <a:spcBef>
                <a:spcPts val="0"/>
              </a:spcBef>
              <a:buClr>
                <a:schemeClr val="dk1"/>
              </a:buClr>
              <a:buSzPct val="100000"/>
              <a:buFont typeface="Arial"/>
              <a:buChar char="–"/>
            </a:pPr>
            <a:r>
              <a:rPr lang="en" sz="2200" dirty="0"/>
              <a:t>Tasks to be Undertaken </a:t>
            </a:r>
          </a:p>
          <a:p>
            <a:pPr marL="914400" lvl="1" indent="-368300" rtl="0">
              <a:spcBef>
                <a:spcPts val="0"/>
              </a:spcBef>
              <a:buClr>
                <a:schemeClr val="dk1"/>
              </a:buClr>
              <a:buSzPct val="100000"/>
              <a:buFont typeface="Arial"/>
              <a:buChar char="–"/>
            </a:pPr>
            <a:r>
              <a:rPr lang="en" sz="2200" dirty="0"/>
              <a:t>Timeline</a:t>
            </a:r>
          </a:p>
          <a:p>
            <a:pPr marL="457200" lvl="0" indent="-368300" rtl="0">
              <a:spcBef>
                <a:spcPts val="0"/>
              </a:spcBef>
              <a:buClr>
                <a:schemeClr val="dk1"/>
              </a:buClr>
              <a:buSzPct val="100000"/>
              <a:buFont typeface="Arial"/>
              <a:buChar char="•"/>
            </a:pPr>
            <a:r>
              <a:rPr lang="en" sz="2200" dirty="0"/>
              <a:t>Research Training</a:t>
            </a:r>
          </a:p>
          <a:p>
            <a:pPr marL="457200" lvl="0" indent="-368300" rtl="0">
              <a:spcBef>
                <a:spcPts val="0"/>
              </a:spcBef>
              <a:buClr>
                <a:schemeClr val="dk1"/>
              </a:buClr>
              <a:buSzPct val="100000"/>
              <a:buFont typeface="Arial"/>
              <a:buChar char="•"/>
            </a:pPr>
            <a:r>
              <a:rPr lang="en" sz="2200" dirty="0"/>
              <a:t>Evaluating Output </a:t>
            </a:r>
          </a:p>
          <a:p>
            <a:pPr marL="457200" lvl="0" indent="-368300" rtl="0">
              <a:spcBef>
                <a:spcPts val="0"/>
              </a:spcBef>
              <a:buClr>
                <a:schemeClr val="dk1"/>
              </a:buClr>
              <a:buSzPct val="100000"/>
              <a:buFont typeface="Arial"/>
              <a:buChar char="•"/>
            </a:pPr>
            <a:r>
              <a:rPr lang="en" sz="2200" dirty="0"/>
              <a:t>Unit Plans</a:t>
            </a:r>
          </a:p>
          <a:p>
            <a:pPr marL="457200" lvl="0" indent="-368300">
              <a:spcBef>
                <a:spcPts val="0"/>
              </a:spcBef>
              <a:buClr>
                <a:schemeClr val="dk1"/>
              </a:buClr>
              <a:buSzPct val="100000"/>
              <a:buFont typeface="Arial"/>
              <a:buChar char="•"/>
            </a:pPr>
            <a:r>
              <a:rPr lang="en" sz="2200" dirty="0"/>
              <a:t>References</a:t>
            </a:r>
          </a:p>
        </p:txBody>
      </p:sp>
      <p:pic>
        <p:nvPicPr>
          <p:cNvPr id="54" name="Shape 54"/>
          <p:cNvPicPr preferRelativeResize="0"/>
          <p:nvPr/>
        </p:nvPicPr>
        <p:blipFill rotWithShape="1">
          <a:blip r:embed="rId3">
            <a:alphaModFix/>
          </a:blip>
          <a:srcRect l="19172" t="15099" b="19476"/>
          <a:stretch/>
        </p:blipFill>
        <p:spPr>
          <a:xfrm>
            <a:off x="5334000" y="1417834"/>
            <a:ext cx="3491345" cy="3651565"/>
          </a:xfrm>
          <a:prstGeom prst="rect">
            <a:avLst/>
          </a:prstGeom>
          <a:noFill/>
          <a:ln>
            <a:noFill/>
          </a:ln>
        </p:spPr>
      </p:pic>
      <p:sp>
        <p:nvSpPr>
          <p:cNvPr id="55" name="Shape 55"/>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3</a:t>
            </a: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256650" y="408508"/>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Eastbound Simulation Results</a:t>
            </a:r>
          </a:p>
        </p:txBody>
      </p:sp>
      <p:sp>
        <p:nvSpPr>
          <p:cNvPr id="423" name="Shape 423"/>
          <p:cNvSpPr txBox="1"/>
          <p:nvPr/>
        </p:nvSpPr>
        <p:spPr>
          <a:xfrm>
            <a:off x="0" y="6288367"/>
            <a:ext cx="513300" cy="427599"/>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30</a:t>
            </a:r>
            <a:endParaRPr lang="en" dirty="0">
              <a:solidFill>
                <a:srgbClr val="FFFFFF"/>
              </a:solidFill>
            </a:endParaRPr>
          </a:p>
        </p:txBody>
      </p:sp>
      <p:sp>
        <p:nvSpPr>
          <p:cNvPr id="424" name="Shape 424"/>
          <p:cNvSpPr txBox="1"/>
          <p:nvPr/>
        </p:nvSpPr>
        <p:spPr>
          <a:xfrm>
            <a:off x="3099375" y="5834700"/>
            <a:ext cx="1476000" cy="560800"/>
          </a:xfrm>
          <a:prstGeom prst="rect">
            <a:avLst/>
          </a:prstGeom>
          <a:noFill/>
          <a:ln>
            <a:noFill/>
          </a:ln>
        </p:spPr>
        <p:txBody>
          <a:bodyPr lIns="91425" tIns="91425" rIns="91425" bIns="91425" anchor="t" anchorCtr="0">
            <a:noAutofit/>
          </a:bodyPr>
          <a:lstStyle/>
          <a:p>
            <a:pPr>
              <a:spcBef>
                <a:spcPts val="0"/>
              </a:spcBef>
              <a:buNone/>
            </a:pPr>
            <a:endParaRPr/>
          </a:p>
        </p:txBody>
      </p:sp>
      <p:grpSp>
        <p:nvGrpSpPr>
          <p:cNvPr id="2" name="Group 1"/>
          <p:cNvGrpSpPr/>
          <p:nvPr/>
        </p:nvGrpSpPr>
        <p:grpSpPr>
          <a:xfrm>
            <a:off x="1828800" y="1551708"/>
            <a:ext cx="5486400" cy="4309341"/>
            <a:chOff x="1828800" y="1551708"/>
            <a:chExt cx="5486400" cy="4309341"/>
          </a:xfrm>
        </p:grpSpPr>
        <p:pic>
          <p:nvPicPr>
            <p:cNvPr id="425" name="Shape 425"/>
            <p:cNvPicPr preferRelativeResize="0"/>
            <p:nvPr/>
          </p:nvPicPr>
          <p:blipFill>
            <a:blip r:embed="rId3">
              <a:alphaModFix/>
            </a:blip>
            <a:stretch>
              <a:fillRect/>
            </a:stretch>
          </p:blipFill>
          <p:spPr>
            <a:xfrm>
              <a:off x="1828800" y="1551708"/>
              <a:ext cx="5486400" cy="4309341"/>
            </a:xfrm>
            <a:prstGeom prst="rect">
              <a:avLst/>
            </a:prstGeom>
            <a:noFill/>
            <a:ln>
              <a:noFill/>
            </a:ln>
          </p:spPr>
        </p:pic>
        <p:sp>
          <p:nvSpPr>
            <p:cNvPr id="426" name="Shape 426"/>
            <p:cNvSpPr txBox="1"/>
            <p:nvPr/>
          </p:nvSpPr>
          <p:spPr>
            <a:xfrm>
              <a:off x="2647380" y="5025544"/>
              <a:ext cx="599399" cy="257200"/>
            </a:xfrm>
            <a:prstGeom prst="rect">
              <a:avLst/>
            </a:prstGeom>
            <a:noFill/>
            <a:ln>
              <a:noFill/>
            </a:ln>
          </p:spPr>
          <p:txBody>
            <a:bodyPr lIns="91425" tIns="91425" rIns="91425" bIns="91425" anchor="t" anchorCtr="0">
              <a:noAutofit/>
            </a:bodyPr>
            <a:lstStyle/>
            <a:p>
              <a:pPr lvl="0" rtl="0">
                <a:spcBef>
                  <a:spcPts val="0"/>
                </a:spcBef>
                <a:buNone/>
              </a:pPr>
              <a:r>
                <a:rPr lang="en"/>
                <a:t>D ⇒</a:t>
              </a:r>
            </a:p>
            <a:p>
              <a:pPr lvl="0" rtl="0">
                <a:spcBef>
                  <a:spcPts val="0"/>
                </a:spcBef>
                <a:buNone/>
              </a:pPr>
              <a:endParaRPr/>
            </a:p>
          </p:txBody>
        </p:sp>
        <p:sp>
          <p:nvSpPr>
            <p:cNvPr id="427" name="Shape 427"/>
            <p:cNvSpPr txBox="1"/>
            <p:nvPr/>
          </p:nvSpPr>
          <p:spPr>
            <a:xfrm>
              <a:off x="6310714" y="5025579"/>
              <a:ext cx="599399" cy="257200"/>
            </a:xfrm>
            <a:prstGeom prst="rect">
              <a:avLst/>
            </a:prstGeom>
            <a:noFill/>
            <a:ln>
              <a:noFill/>
            </a:ln>
          </p:spPr>
          <p:txBody>
            <a:bodyPr lIns="91425" tIns="91425" rIns="91425" bIns="91425" anchor="t" anchorCtr="0">
              <a:noAutofit/>
            </a:bodyPr>
            <a:lstStyle/>
            <a:p>
              <a:pPr lvl="0" rtl="0">
                <a:spcBef>
                  <a:spcPts val="0"/>
                </a:spcBef>
                <a:buNone/>
              </a:pPr>
              <a:r>
                <a:rPr lang="en"/>
                <a:t>E ⇒</a:t>
              </a:r>
            </a:p>
            <a:p>
              <a:pPr lvl="0" rtl="0">
                <a:spcBef>
                  <a:spcPts val="0"/>
                </a:spcBef>
                <a:buNone/>
              </a:pPr>
              <a:endParaRPr/>
            </a:p>
          </p:txBody>
        </p:sp>
        <p:cxnSp>
          <p:nvCxnSpPr>
            <p:cNvPr id="428" name="Shape 428"/>
            <p:cNvCxnSpPr/>
            <p:nvPr/>
          </p:nvCxnSpPr>
          <p:spPr>
            <a:xfrm>
              <a:off x="2532850" y="1995667"/>
              <a:ext cx="22200" cy="3347599"/>
            </a:xfrm>
            <a:prstGeom prst="straightConnector1">
              <a:avLst/>
            </a:prstGeom>
            <a:noFill/>
            <a:ln w="38100" cap="flat">
              <a:solidFill>
                <a:schemeClr val="dk2"/>
              </a:solidFill>
              <a:prstDash val="solid"/>
              <a:round/>
              <a:headEnd type="none" w="lg" len="lg"/>
              <a:tailEnd type="none" w="lg" len="lg"/>
            </a:ln>
          </p:spPr>
        </p:cxnSp>
        <p:cxnSp>
          <p:nvCxnSpPr>
            <p:cNvPr id="429" name="Shape 429"/>
            <p:cNvCxnSpPr/>
            <p:nvPr/>
          </p:nvCxnSpPr>
          <p:spPr>
            <a:xfrm>
              <a:off x="6129075" y="1995667"/>
              <a:ext cx="22200" cy="3347599"/>
            </a:xfrm>
            <a:prstGeom prst="straightConnector1">
              <a:avLst/>
            </a:prstGeom>
            <a:noFill/>
            <a:ln w="38100" cap="flat">
              <a:solidFill>
                <a:schemeClr val="dk2"/>
              </a:solidFill>
              <a:prstDash val="solid"/>
              <a:round/>
              <a:headEnd type="none" w="lg" len="lg"/>
              <a:tailEnd type="none" w="lg" len="lg"/>
            </a:ln>
          </p:spPr>
        </p:cxnSp>
      </p:gr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60575" y="422363"/>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Eastbound Simulation Results</a:t>
            </a:r>
          </a:p>
        </p:txBody>
      </p:sp>
      <p:sp>
        <p:nvSpPr>
          <p:cNvPr id="435" name="Shape 435"/>
          <p:cNvSpPr txBox="1"/>
          <p:nvPr/>
        </p:nvSpPr>
        <p:spPr>
          <a:xfrm>
            <a:off x="0" y="6288367"/>
            <a:ext cx="513300" cy="427599"/>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31</a:t>
            </a:r>
            <a:endParaRPr lang="en" dirty="0">
              <a:solidFill>
                <a:srgbClr val="FFFFFF"/>
              </a:solidFill>
            </a:endParaRPr>
          </a:p>
        </p:txBody>
      </p:sp>
      <p:sp>
        <p:nvSpPr>
          <p:cNvPr id="436" name="Shape 436"/>
          <p:cNvSpPr txBox="1"/>
          <p:nvPr/>
        </p:nvSpPr>
        <p:spPr>
          <a:xfrm>
            <a:off x="3099375" y="5834700"/>
            <a:ext cx="1476000" cy="560800"/>
          </a:xfrm>
          <a:prstGeom prst="rect">
            <a:avLst/>
          </a:prstGeom>
          <a:noFill/>
          <a:ln>
            <a:noFill/>
          </a:ln>
        </p:spPr>
        <p:txBody>
          <a:bodyPr lIns="91425" tIns="91425" rIns="91425" bIns="91425" anchor="t" anchorCtr="0">
            <a:noAutofit/>
          </a:bodyPr>
          <a:lstStyle/>
          <a:p>
            <a:pPr>
              <a:spcBef>
                <a:spcPts val="0"/>
              </a:spcBef>
              <a:buNone/>
            </a:pPr>
            <a:endParaRPr/>
          </a:p>
        </p:txBody>
      </p:sp>
      <p:pic>
        <p:nvPicPr>
          <p:cNvPr id="437" name="Shape 437"/>
          <p:cNvPicPr preferRelativeResize="0"/>
          <p:nvPr/>
        </p:nvPicPr>
        <p:blipFill>
          <a:blip r:embed="rId3">
            <a:alphaModFix/>
          </a:blip>
          <a:stretch>
            <a:fillRect/>
          </a:stretch>
        </p:blipFill>
        <p:spPr>
          <a:xfrm>
            <a:off x="1468582" y="1690254"/>
            <a:ext cx="5870864" cy="4256809"/>
          </a:xfrm>
          <a:prstGeom prst="rect">
            <a:avLst/>
          </a:prstGeom>
          <a:noFill/>
          <a:ln>
            <a:noFill/>
          </a:ln>
        </p:spPr>
      </p:pic>
      <p:sp>
        <p:nvSpPr>
          <p:cNvPr id="2" name="Rectangle 1"/>
          <p:cNvSpPr/>
          <p:nvPr/>
        </p:nvSpPr>
        <p:spPr>
          <a:xfrm rot="21232293">
            <a:off x="1656949" y="2541970"/>
            <a:ext cx="5836854" cy="1107996"/>
          </a:xfrm>
          <a:prstGeom prst="rect">
            <a:avLst/>
          </a:prstGeom>
          <a:noFill/>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6600" b="1" cap="none" spc="0" dirty="0" smtClean="0">
                <a:ln w="22225">
                  <a:solidFill>
                    <a:schemeClr val="accent2"/>
                  </a:solidFill>
                  <a:prstDash val="solid"/>
                </a:ln>
                <a:solidFill>
                  <a:schemeClr val="accent4">
                    <a:lumMod val="50000"/>
                  </a:schemeClr>
                </a:solidFill>
                <a:effectLst/>
              </a:rPr>
              <a:t>10,000 hrs./yr.</a:t>
            </a:r>
            <a:endParaRPr lang="en-US" sz="6600" b="1" cap="none" spc="0" dirty="0">
              <a:ln w="22225">
                <a:solidFill>
                  <a:schemeClr val="accent2"/>
                </a:solidFill>
                <a:prstDash val="solid"/>
              </a:ln>
              <a:solidFill>
                <a:schemeClr val="accent4">
                  <a:lumMod val="50000"/>
                </a:schemeClr>
              </a:solidFill>
              <a:effectLst/>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1244490" y="1830623"/>
            <a:ext cx="7673012" cy="4260399"/>
          </a:xfrm>
          <a:prstGeom prst="rect">
            <a:avLst/>
          </a:prstGeom>
        </p:spPr>
        <p:txBody>
          <a:bodyPr lIns="91425" tIns="91425" rIns="91425" bIns="91425" anchor="t" anchorCtr="0">
            <a:noAutofit/>
          </a:bodyPr>
          <a:lstStyle/>
          <a:p>
            <a:pPr marL="0" lvl="0" indent="0" rtl="0">
              <a:spcBef>
                <a:spcPts val="0"/>
              </a:spcBef>
              <a:buNone/>
            </a:pPr>
            <a:r>
              <a:rPr lang="en" sz="3000" b="1" dirty="0">
                <a:solidFill>
                  <a:srgbClr val="666666"/>
                </a:solidFill>
              </a:rPr>
              <a:t>A Dual Lane Ramp Meter</a:t>
            </a:r>
          </a:p>
          <a:p>
            <a:pPr marL="457200" lvl="0" indent="-419100" rtl="0">
              <a:spcBef>
                <a:spcPts val="0"/>
              </a:spcBef>
              <a:buClr>
                <a:srgbClr val="666666"/>
              </a:buClr>
              <a:buSzPct val="100000"/>
              <a:buFont typeface="Arial"/>
              <a:buChar char="•"/>
            </a:pPr>
            <a:r>
              <a:rPr lang="en" sz="3000" dirty="0">
                <a:solidFill>
                  <a:srgbClr val="666666"/>
                </a:solidFill>
              </a:rPr>
              <a:t>Fixed Signal Time Plan - Staggered</a:t>
            </a:r>
          </a:p>
          <a:p>
            <a:pPr marL="457200" lvl="0" indent="-419100" rtl="0">
              <a:spcBef>
                <a:spcPts val="0"/>
              </a:spcBef>
              <a:buClr>
                <a:srgbClr val="666666"/>
              </a:buClr>
              <a:buSzPct val="100000"/>
              <a:buFont typeface="Arial"/>
              <a:buChar char="•"/>
            </a:pPr>
            <a:r>
              <a:rPr lang="en" sz="3000" dirty="0">
                <a:solidFill>
                  <a:srgbClr val="666666"/>
                </a:solidFill>
              </a:rPr>
              <a:t>Benefit</a:t>
            </a:r>
          </a:p>
          <a:p>
            <a:pPr marL="457200" lvl="0" indent="-419100" rtl="0">
              <a:spcBef>
                <a:spcPts val="0"/>
              </a:spcBef>
              <a:buClr>
                <a:srgbClr val="666666"/>
              </a:buClr>
              <a:buSzPct val="100000"/>
              <a:buFont typeface="Arial"/>
              <a:buChar char="•"/>
            </a:pPr>
            <a:r>
              <a:rPr lang="en" sz="3000" dirty="0">
                <a:solidFill>
                  <a:srgbClr val="666666"/>
                </a:solidFill>
              </a:rPr>
              <a:t>Growth</a:t>
            </a:r>
          </a:p>
          <a:p>
            <a:pPr marL="457200" lvl="0" indent="-419100" rtl="0">
              <a:spcBef>
                <a:spcPts val="0"/>
              </a:spcBef>
              <a:buClr>
                <a:srgbClr val="666666"/>
              </a:buClr>
              <a:buSzPct val="100000"/>
              <a:buFont typeface="Arial"/>
              <a:buChar char="•"/>
            </a:pPr>
            <a:r>
              <a:rPr lang="en" sz="3000" dirty="0">
                <a:solidFill>
                  <a:srgbClr val="666666"/>
                </a:solidFill>
              </a:rPr>
              <a:t>Ramp Length</a:t>
            </a:r>
          </a:p>
        </p:txBody>
      </p:sp>
      <p:sp>
        <p:nvSpPr>
          <p:cNvPr id="443" name="Shape 443"/>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32</a:t>
            </a:r>
            <a:endParaRPr lang="en" dirty="0">
              <a:solidFill>
                <a:srgbClr val="FFFFFF"/>
              </a:solidFill>
            </a:endParaRPr>
          </a:p>
        </p:txBody>
      </p:sp>
      <p:sp>
        <p:nvSpPr>
          <p:cNvPr id="444" name="Shape 444"/>
          <p:cNvSpPr txBox="1">
            <a:spLocks noGrp="1"/>
          </p:cNvSpPr>
          <p:nvPr>
            <p:ph type="title"/>
          </p:nvPr>
        </p:nvSpPr>
        <p:spPr>
          <a:xfrm>
            <a:off x="285750" y="360223"/>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Eastbound Recommendations</a:t>
            </a: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373735" y="263249"/>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Westbound </a:t>
            </a:r>
            <a:r>
              <a:rPr lang="en" sz="3600" dirty="0" smtClean="0">
                <a:solidFill>
                  <a:srgbClr val="FF0000"/>
                </a:solidFill>
              </a:rPr>
              <a:t>Simulation </a:t>
            </a:r>
            <a:r>
              <a:rPr lang="en" sz="3600" dirty="0">
                <a:solidFill>
                  <a:srgbClr val="FF0000"/>
                </a:solidFill>
              </a:rPr>
              <a:t>Results</a:t>
            </a:r>
          </a:p>
        </p:txBody>
      </p:sp>
      <p:sp>
        <p:nvSpPr>
          <p:cNvPr id="382" name="Shape 382"/>
          <p:cNvSpPr txBox="1"/>
          <p:nvPr/>
        </p:nvSpPr>
        <p:spPr>
          <a:xfrm>
            <a:off x="0" y="6288367"/>
            <a:ext cx="513300" cy="427599"/>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33</a:t>
            </a:r>
            <a:endParaRPr lang="en" dirty="0">
              <a:solidFill>
                <a:srgbClr val="FFFFFF"/>
              </a:solidFill>
            </a:endParaRPr>
          </a:p>
        </p:txBody>
      </p:sp>
      <p:sp>
        <p:nvSpPr>
          <p:cNvPr id="383" name="Shape 383"/>
          <p:cNvSpPr txBox="1"/>
          <p:nvPr/>
        </p:nvSpPr>
        <p:spPr>
          <a:xfrm>
            <a:off x="3099375" y="5834700"/>
            <a:ext cx="1476000" cy="560800"/>
          </a:xfrm>
          <a:prstGeom prst="rect">
            <a:avLst/>
          </a:prstGeom>
          <a:noFill/>
          <a:ln>
            <a:noFill/>
          </a:ln>
        </p:spPr>
        <p:txBody>
          <a:bodyPr lIns="91425" tIns="91425" rIns="91425" bIns="91425" anchor="t" anchorCtr="0">
            <a:noAutofit/>
          </a:bodyPr>
          <a:lstStyle/>
          <a:p>
            <a:pPr>
              <a:spcBef>
                <a:spcPts val="0"/>
              </a:spcBef>
              <a:buNone/>
            </a:pPr>
            <a:endParaRPr/>
          </a:p>
        </p:txBody>
      </p:sp>
      <p:pic>
        <p:nvPicPr>
          <p:cNvPr id="384" name="Shape 384"/>
          <p:cNvPicPr preferRelativeResize="0"/>
          <p:nvPr/>
        </p:nvPicPr>
        <p:blipFill>
          <a:blip r:embed="rId3">
            <a:alphaModFix/>
          </a:blip>
          <a:stretch>
            <a:fillRect/>
          </a:stretch>
        </p:blipFill>
        <p:spPr>
          <a:xfrm>
            <a:off x="1316187" y="1409973"/>
            <a:ext cx="6101950" cy="439509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256650" y="311527"/>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Westbound Simulation Results</a:t>
            </a:r>
          </a:p>
        </p:txBody>
      </p:sp>
      <p:sp>
        <p:nvSpPr>
          <p:cNvPr id="390" name="Shape 390"/>
          <p:cNvSpPr txBox="1"/>
          <p:nvPr/>
        </p:nvSpPr>
        <p:spPr>
          <a:xfrm>
            <a:off x="0" y="6288367"/>
            <a:ext cx="513300" cy="427599"/>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34</a:t>
            </a:r>
            <a:endParaRPr lang="en" dirty="0">
              <a:solidFill>
                <a:srgbClr val="FFFFFF"/>
              </a:solidFill>
            </a:endParaRPr>
          </a:p>
        </p:txBody>
      </p:sp>
      <p:sp>
        <p:nvSpPr>
          <p:cNvPr id="391" name="Shape 391"/>
          <p:cNvSpPr txBox="1"/>
          <p:nvPr/>
        </p:nvSpPr>
        <p:spPr>
          <a:xfrm>
            <a:off x="3099375" y="5834700"/>
            <a:ext cx="1476000" cy="560800"/>
          </a:xfrm>
          <a:prstGeom prst="rect">
            <a:avLst/>
          </a:prstGeom>
          <a:noFill/>
          <a:ln>
            <a:noFill/>
          </a:ln>
        </p:spPr>
        <p:txBody>
          <a:bodyPr lIns="91425" tIns="91425" rIns="91425" bIns="91425" anchor="t" anchorCtr="0">
            <a:noAutofit/>
          </a:bodyPr>
          <a:lstStyle/>
          <a:p>
            <a:pPr>
              <a:spcBef>
                <a:spcPts val="0"/>
              </a:spcBef>
              <a:buNone/>
            </a:pPr>
            <a:endParaRPr/>
          </a:p>
        </p:txBody>
      </p:sp>
      <p:pic>
        <p:nvPicPr>
          <p:cNvPr id="392" name="Shape 392"/>
          <p:cNvPicPr preferRelativeResize="0"/>
          <p:nvPr/>
        </p:nvPicPr>
        <p:blipFill>
          <a:blip r:embed="rId3">
            <a:alphaModFix/>
          </a:blip>
          <a:stretch>
            <a:fillRect/>
          </a:stretch>
        </p:blipFill>
        <p:spPr>
          <a:xfrm>
            <a:off x="1367556" y="1454728"/>
            <a:ext cx="6363279" cy="4114800"/>
          </a:xfrm>
          <a:prstGeom prst="rect">
            <a:avLst/>
          </a:prstGeom>
          <a:noFill/>
          <a:ln>
            <a:noFill/>
          </a:ln>
        </p:spPr>
      </p:pic>
      <p:cxnSp>
        <p:nvCxnSpPr>
          <p:cNvPr id="393" name="Shape 393"/>
          <p:cNvCxnSpPr/>
          <p:nvPr/>
        </p:nvCxnSpPr>
        <p:spPr>
          <a:xfrm flipH="1">
            <a:off x="5864965" y="1822001"/>
            <a:ext cx="22200" cy="3065999"/>
          </a:xfrm>
          <a:prstGeom prst="straightConnector1">
            <a:avLst/>
          </a:prstGeom>
          <a:noFill/>
          <a:ln w="28575" cap="flat">
            <a:solidFill>
              <a:schemeClr val="dk2"/>
            </a:solidFill>
            <a:prstDash val="solid"/>
            <a:round/>
            <a:headEnd type="none" w="lg" len="lg"/>
            <a:tailEnd type="none" w="lg" len="lg"/>
          </a:ln>
        </p:spPr>
      </p:cxnSp>
      <p:sp>
        <p:nvSpPr>
          <p:cNvPr id="394" name="Shape 394"/>
          <p:cNvSpPr txBox="1"/>
          <p:nvPr/>
        </p:nvSpPr>
        <p:spPr>
          <a:xfrm>
            <a:off x="5942716" y="4532401"/>
            <a:ext cx="666600" cy="281599"/>
          </a:xfrm>
          <a:prstGeom prst="rect">
            <a:avLst/>
          </a:prstGeom>
          <a:noFill/>
          <a:ln>
            <a:noFill/>
          </a:ln>
        </p:spPr>
        <p:txBody>
          <a:bodyPr lIns="91425" tIns="91425" rIns="91425" bIns="91425" anchor="t" anchorCtr="0">
            <a:noAutofit/>
          </a:bodyPr>
          <a:lstStyle/>
          <a:p>
            <a:pPr>
              <a:spcBef>
                <a:spcPts val="0"/>
              </a:spcBef>
              <a:buNone/>
            </a:pPr>
            <a:r>
              <a:rPr lang="en"/>
              <a:t>D ⇒ </a:t>
            </a: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256650" y="304804"/>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Westbound Simulation Results</a:t>
            </a:r>
          </a:p>
        </p:txBody>
      </p:sp>
      <p:sp>
        <p:nvSpPr>
          <p:cNvPr id="400" name="Shape 400"/>
          <p:cNvSpPr txBox="1"/>
          <p:nvPr/>
        </p:nvSpPr>
        <p:spPr>
          <a:xfrm>
            <a:off x="0" y="6288367"/>
            <a:ext cx="513300" cy="427599"/>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35</a:t>
            </a:r>
            <a:endParaRPr lang="en" dirty="0">
              <a:solidFill>
                <a:srgbClr val="FFFFFF"/>
              </a:solidFill>
            </a:endParaRPr>
          </a:p>
        </p:txBody>
      </p:sp>
      <p:sp>
        <p:nvSpPr>
          <p:cNvPr id="401" name="Shape 401"/>
          <p:cNvSpPr txBox="1"/>
          <p:nvPr/>
        </p:nvSpPr>
        <p:spPr>
          <a:xfrm>
            <a:off x="3099375" y="5834700"/>
            <a:ext cx="1476000" cy="560800"/>
          </a:xfrm>
          <a:prstGeom prst="rect">
            <a:avLst/>
          </a:prstGeom>
          <a:noFill/>
          <a:ln>
            <a:noFill/>
          </a:ln>
        </p:spPr>
        <p:txBody>
          <a:bodyPr lIns="91425" tIns="91425" rIns="91425" bIns="91425" anchor="t" anchorCtr="0">
            <a:noAutofit/>
          </a:bodyPr>
          <a:lstStyle/>
          <a:p>
            <a:pPr>
              <a:spcBef>
                <a:spcPts val="0"/>
              </a:spcBef>
              <a:buNone/>
            </a:pPr>
            <a:endParaRPr/>
          </a:p>
        </p:txBody>
      </p:sp>
      <p:pic>
        <p:nvPicPr>
          <p:cNvPr id="402" name="Shape 402"/>
          <p:cNvPicPr preferRelativeResize="0"/>
          <p:nvPr/>
        </p:nvPicPr>
        <p:blipFill>
          <a:blip r:embed="rId3">
            <a:alphaModFix/>
          </a:blip>
          <a:stretch>
            <a:fillRect/>
          </a:stretch>
        </p:blipFill>
        <p:spPr>
          <a:xfrm>
            <a:off x="1025237" y="1739451"/>
            <a:ext cx="6504577" cy="40952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1789021" y="1761039"/>
            <a:ext cx="5772293" cy="4260399"/>
          </a:xfrm>
          <a:prstGeom prst="rect">
            <a:avLst/>
          </a:prstGeom>
        </p:spPr>
        <p:txBody>
          <a:bodyPr lIns="91425" tIns="91425" rIns="91425" bIns="91425" anchor="t" anchorCtr="0">
            <a:noAutofit/>
          </a:bodyPr>
          <a:lstStyle/>
          <a:p>
            <a:pPr marL="0" lvl="0" indent="0" rtl="0">
              <a:spcBef>
                <a:spcPts val="0"/>
              </a:spcBef>
              <a:buNone/>
            </a:pPr>
            <a:r>
              <a:rPr lang="en" sz="3000" b="1" dirty="0">
                <a:solidFill>
                  <a:srgbClr val="666666"/>
                </a:solidFill>
              </a:rPr>
              <a:t>A Single Lane Ramp Meter</a:t>
            </a:r>
          </a:p>
          <a:p>
            <a:pPr marL="457200" lvl="0" indent="-419100" rtl="0">
              <a:spcBef>
                <a:spcPts val="0"/>
              </a:spcBef>
              <a:buClr>
                <a:srgbClr val="666666"/>
              </a:buClr>
              <a:buSzPct val="100000"/>
              <a:buFont typeface="Arial"/>
              <a:buChar char="•"/>
            </a:pPr>
            <a:r>
              <a:rPr lang="en" sz="3000" dirty="0">
                <a:solidFill>
                  <a:srgbClr val="666666"/>
                </a:solidFill>
              </a:rPr>
              <a:t>Fixed Signal Time Plan</a:t>
            </a:r>
          </a:p>
          <a:p>
            <a:pPr marL="457200" lvl="0" indent="-419100" rtl="0">
              <a:spcBef>
                <a:spcPts val="0"/>
              </a:spcBef>
              <a:buClr>
                <a:srgbClr val="666666"/>
              </a:buClr>
              <a:buSzPct val="100000"/>
              <a:buFont typeface="Arial"/>
              <a:buChar char="•"/>
            </a:pPr>
            <a:r>
              <a:rPr lang="en" sz="3000" dirty="0">
                <a:solidFill>
                  <a:srgbClr val="666666"/>
                </a:solidFill>
              </a:rPr>
              <a:t>Benefit</a:t>
            </a:r>
          </a:p>
          <a:p>
            <a:pPr marL="457200" lvl="0" indent="-419100" rtl="0">
              <a:spcBef>
                <a:spcPts val="0"/>
              </a:spcBef>
              <a:buClr>
                <a:srgbClr val="666666"/>
              </a:buClr>
              <a:buSzPct val="100000"/>
              <a:buFont typeface="Arial"/>
              <a:buChar char="•"/>
            </a:pPr>
            <a:r>
              <a:rPr lang="en" sz="3000" dirty="0">
                <a:solidFill>
                  <a:srgbClr val="666666"/>
                </a:solidFill>
              </a:rPr>
              <a:t>Growth</a:t>
            </a:r>
          </a:p>
          <a:p>
            <a:pPr marL="457200" lvl="0" indent="-419100" rtl="0">
              <a:spcBef>
                <a:spcPts val="0"/>
              </a:spcBef>
              <a:buClr>
                <a:srgbClr val="666666"/>
              </a:buClr>
              <a:buSzPct val="100000"/>
              <a:buFont typeface="Arial"/>
              <a:buChar char="•"/>
            </a:pPr>
            <a:r>
              <a:rPr lang="en" sz="3000" dirty="0">
                <a:solidFill>
                  <a:srgbClr val="666666"/>
                </a:solidFill>
              </a:rPr>
              <a:t>Ramp Length</a:t>
            </a:r>
          </a:p>
        </p:txBody>
      </p:sp>
      <p:sp>
        <p:nvSpPr>
          <p:cNvPr id="408" name="Shape 408"/>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36</a:t>
            </a:r>
            <a:endParaRPr lang="en" dirty="0">
              <a:solidFill>
                <a:srgbClr val="FFFFFF"/>
              </a:solidFill>
            </a:endParaRPr>
          </a:p>
        </p:txBody>
      </p:sp>
      <p:sp>
        <p:nvSpPr>
          <p:cNvPr id="409" name="Shape 409"/>
          <p:cNvSpPr txBox="1">
            <a:spLocks noGrp="1"/>
          </p:cNvSpPr>
          <p:nvPr>
            <p:ph type="title"/>
          </p:nvPr>
        </p:nvSpPr>
        <p:spPr>
          <a:xfrm>
            <a:off x="285750" y="374077"/>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Westbound Recommendations</a:t>
            </a: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1682803" y="1943625"/>
            <a:ext cx="6170825" cy="2618508"/>
          </a:xfrm>
          <a:prstGeom prst="rect">
            <a:avLst/>
          </a:prstGeom>
        </p:spPr>
        <p:txBody>
          <a:bodyPr lIns="91425" tIns="91425" rIns="91425" bIns="91425" anchor="t" anchorCtr="0">
            <a:noAutofit/>
          </a:bodyPr>
          <a:lstStyle/>
          <a:p>
            <a:pPr marL="457200" lvl="0" indent="0" rtl="0">
              <a:spcBef>
                <a:spcPts val="0"/>
              </a:spcBef>
              <a:buNone/>
            </a:pPr>
            <a:r>
              <a:rPr lang="en" sz="3000" dirty="0" smtClean="0">
                <a:solidFill>
                  <a:srgbClr val="666666"/>
                </a:solidFill>
              </a:rPr>
              <a:t>Ramp Meter Mechanics</a:t>
            </a:r>
            <a:endParaRPr lang="en" sz="3000" dirty="0">
              <a:solidFill>
                <a:srgbClr val="666666"/>
              </a:solidFill>
            </a:endParaRPr>
          </a:p>
          <a:p>
            <a:pPr marL="457200" lvl="0" indent="0" rtl="0">
              <a:spcBef>
                <a:spcPts val="0"/>
              </a:spcBef>
              <a:buNone/>
            </a:pPr>
            <a:r>
              <a:rPr lang="en" sz="3000" dirty="0" smtClean="0">
                <a:solidFill>
                  <a:srgbClr val="666666"/>
                </a:solidFill>
              </a:rPr>
              <a:t>Evaluation of Site Conditions</a:t>
            </a:r>
            <a:endParaRPr lang="en" sz="3000" dirty="0">
              <a:solidFill>
                <a:srgbClr val="666666"/>
              </a:solidFill>
            </a:endParaRPr>
          </a:p>
          <a:p>
            <a:pPr marL="457200" lvl="0" indent="0" rtl="0">
              <a:spcBef>
                <a:spcPts val="0"/>
              </a:spcBef>
              <a:buNone/>
            </a:pPr>
            <a:r>
              <a:rPr lang="en" sz="3000" dirty="0" smtClean="0">
                <a:solidFill>
                  <a:srgbClr val="666666"/>
                </a:solidFill>
              </a:rPr>
              <a:t>Modelling Alternatives</a:t>
            </a:r>
            <a:endParaRPr lang="en" sz="3000" dirty="0">
              <a:solidFill>
                <a:srgbClr val="666666"/>
              </a:solidFill>
            </a:endParaRPr>
          </a:p>
          <a:p>
            <a:pPr marL="457200" lvl="0" indent="0" rtl="0">
              <a:spcBef>
                <a:spcPts val="0"/>
              </a:spcBef>
              <a:buNone/>
            </a:pPr>
            <a:r>
              <a:rPr lang="en" sz="3000" dirty="0" smtClean="0">
                <a:solidFill>
                  <a:srgbClr val="666666"/>
                </a:solidFill>
              </a:rPr>
              <a:t>Analysis &amp; Recommendations </a:t>
            </a:r>
            <a:endParaRPr lang="en" sz="3000" dirty="0">
              <a:solidFill>
                <a:srgbClr val="666666"/>
              </a:solidFill>
            </a:endParaRPr>
          </a:p>
        </p:txBody>
      </p:sp>
      <p:sp>
        <p:nvSpPr>
          <p:cNvPr id="450" name="Shape 450"/>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37</a:t>
            </a:r>
            <a:endParaRPr lang="en" dirty="0">
              <a:solidFill>
                <a:srgbClr val="FFFFFF"/>
              </a:solidFill>
            </a:endParaRPr>
          </a:p>
        </p:txBody>
      </p:sp>
      <p:sp>
        <p:nvSpPr>
          <p:cNvPr id="451" name="Shape 451"/>
          <p:cNvSpPr txBox="1">
            <a:spLocks noGrp="1"/>
          </p:cNvSpPr>
          <p:nvPr>
            <p:ph type="title"/>
          </p:nvPr>
        </p:nvSpPr>
        <p:spPr>
          <a:xfrm>
            <a:off x="285750" y="273981"/>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Meeting Goals &amp; Objectives</a:t>
            </a:r>
          </a:p>
        </p:txBody>
      </p:sp>
      <p:pic>
        <p:nvPicPr>
          <p:cNvPr id="452" name="Shape 452"/>
          <p:cNvPicPr preferRelativeResize="0"/>
          <p:nvPr/>
        </p:nvPicPr>
        <p:blipFill>
          <a:blip r:embed="rId3">
            <a:alphaModFix/>
          </a:blip>
          <a:stretch>
            <a:fillRect/>
          </a:stretch>
        </p:blipFill>
        <p:spPr>
          <a:xfrm>
            <a:off x="1668507" y="2048538"/>
            <a:ext cx="374241" cy="381904"/>
          </a:xfrm>
          <a:prstGeom prst="rect">
            <a:avLst/>
          </a:prstGeom>
          <a:noFill/>
          <a:ln>
            <a:noFill/>
          </a:ln>
        </p:spPr>
      </p:pic>
      <p:pic>
        <p:nvPicPr>
          <p:cNvPr id="453" name="Shape 453"/>
          <p:cNvPicPr preferRelativeResize="0"/>
          <p:nvPr/>
        </p:nvPicPr>
        <p:blipFill>
          <a:blip r:embed="rId3">
            <a:alphaModFix/>
          </a:blip>
          <a:stretch>
            <a:fillRect/>
          </a:stretch>
        </p:blipFill>
        <p:spPr>
          <a:xfrm>
            <a:off x="1668507" y="2478910"/>
            <a:ext cx="374241" cy="381904"/>
          </a:xfrm>
          <a:prstGeom prst="rect">
            <a:avLst/>
          </a:prstGeom>
          <a:noFill/>
          <a:ln>
            <a:noFill/>
          </a:ln>
        </p:spPr>
      </p:pic>
      <p:pic>
        <p:nvPicPr>
          <p:cNvPr id="454" name="Shape 454"/>
          <p:cNvPicPr preferRelativeResize="0"/>
          <p:nvPr/>
        </p:nvPicPr>
        <p:blipFill>
          <a:blip r:embed="rId3">
            <a:alphaModFix/>
          </a:blip>
          <a:stretch>
            <a:fillRect/>
          </a:stretch>
        </p:blipFill>
        <p:spPr>
          <a:xfrm>
            <a:off x="1668507" y="3404077"/>
            <a:ext cx="374241" cy="381904"/>
          </a:xfrm>
          <a:prstGeom prst="rect">
            <a:avLst/>
          </a:prstGeom>
          <a:noFill/>
          <a:ln>
            <a:noFill/>
          </a:ln>
        </p:spPr>
      </p:pic>
      <p:pic>
        <p:nvPicPr>
          <p:cNvPr id="455" name="Shape 455"/>
          <p:cNvPicPr preferRelativeResize="0"/>
          <p:nvPr/>
        </p:nvPicPr>
        <p:blipFill>
          <a:blip r:embed="rId3">
            <a:alphaModFix/>
          </a:blip>
          <a:stretch>
            <a:fillRect/>
          </a:stretch>
        </p:blipFill>
        <p:spPr>
          <a:xfrm>
            <a:off x="1668507" y="2941494"/>
            <a:ext cx="374241" cy="381904"/>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500"/>
                                  </p:stCondLst>
                                  <p:childTnLst>
                                    <p:set>
                                      <p:cBhvr>
                                        <p:cTn id="6" dur="1" fill="hold">
                                          <p:stCondLst>
                                            <p:cond delay="0"/>
                                          </p:stCondLst>
                                        </p:cTn>
                                        <p:tgtEl>
                                          <p:spTgt spid="452"/>
                                        </p:tgtEl>
                                        <p:attrNameLst>
                                          <p:attrName>style.visibility</p:attrName>
                                        </p:attrNameLst>
                                      </p:cBhvr>
                                      <p:to>
                                        <p:strVal val="visible"/>
                                      </p:to>
                                    </p:set>
                                    <p:anim calcmode="lin" valueType="num">
                                      <p:cBhvr additive="base">
                                        <p:cTn id="7" dur="500" fill="hold"/>
                                        <p:tgtEl>
                                          <p:spTgt spid="452"/>
                                        </p:tgtEl>
                                        <p:attrNameLst>
                                          <p:attrName>ppt_x</p:attrName>
                                        </p:attrNameLst>
                                      </p:cBhvr>
                                      <p:tavLst>
                                        <p:tav tm="0">
                                          <p:val>
                                            <p:strVal val="#ppt_x"/>
                                          </p:val>
                                        </p:tav>
                                        <p:tav tm="100000">
                                          <p:val>
                                            <p:strVal val="#ppt_x"/>
                                          </p:val>
                                        </p:tav>
                                      </p:tavLst>
                                    </p:anim>
                                    <p:anim calcmode="lin" valueType="num">
                                      <p:cBhvr additive="base">
                                        <p:cTn id="8" dur="500" fill="hold"/>
                                        <p:tgtEl>
                                          <p:spTgt spid="452"/>
                                        </p:tgtEl>
                                        <p:attrNameLst>
                                          <p:attrName>ppt_y</p:attrName>
                                        </p:attrNameLst>
                                      </p:cBhvr>
                                      <p:tavLst>
                                        <p:tav tm="0">
                                          <p:val>
                                            <p:strVal val="1+#ppt_h/2"/>
                                          </p:val>
                                        </p:tav>
                                        <p:tav tm="100000">
                                          <p:val>
                                            <p:strVal val="#ppt_y"/>
                                          </p:val>
                                        </p:tav>
                                      </p:tavLst>
                                    </p:anim>
                                  </p:childTnLst>
                                </p:cTn>
                              </p:par>
                            </p:childTnLst>
                          </p:cTn>
                        </p:par>
                        <p:par>
                          <p:cTn id="9" fill="hold">
                            <p:stCondLst>
                              <p:cond delay="4000"/>
                            </p:stCondLst>
                            <p:childTnLst>
                              <p:par>
                                <p:cTn id="10" presetID="2" presetClass="entr" presetSubtype="4" fill="hold" nodeType="afterEffect">
                                  <p:stCondLst>
                                    <p:cond delay="1000"/>
                                  </p:stCondLst>
                                  <p:childTnLst>
                                    <p:set>
                                      <p:cBhvr>
                                        <p:cTn id="11" dur="1" fill="hold">
                                          <p:stCondLst>
                                            <p:cond delay="0"/>
                                          </p:stCondLst>
                                        </p:cTn>
                                        <p:tgtEl>
                                          <p:spTgt spid="453"/>
                                        </p:tgtEl>
                                        <p:attrNameLst>
                                          <p:attrName>style.visibility</p:attrName>
                                        </p:attrNameLst>
                                      </p:cBhvr>
                                      <p:to>
                                        <p:strVal val="visible"/>
                                      </p:to>
                                    </p:set>
                                    <p:anim calcmode="lin" valueType="num">
                                      <p:cBhvr additive="base">
                                        <p:cTn id="12" dur="500" fill="hold"/>
                                        <p:tgtEl>
                                          <p:spTgt spid="453"/>
                                        </p:tgtEl>
                                        <p:attrNameLst>
                                          <p:attrName>ppt_x</p:attrName>
                                        </p:attrNameLst>
                                      </p:cBhvr>
                                      <p:tavLst>
                                        <p:tav tm="0">
                                          <p:val>
                                            <p:strVal val="#ppt_x"/>
                                          </p:val>
                                        </p:tav>
                                        <p:tav tm="100000">
                                          <p:val>
                                            <p:strVal val="#ppt_x"/>
                                          </p:val>
                                        </p:tav>
                                      </p:tavLst>
                                    </p:anim>
                                    <p:anim calcmode="lin" valueType="num">
                                      <p:cBhvr additive="base">
                                        <p:cTn id="13" dur="500" fill="hold"/>
                                        <p:tgtEl>
                                          <p:spTgt spid="453"/>
                                        </p:tgtEl>
                                        <p:attrNameLst>
                                          <p:attrName>ppt_y</p:attrName>
                                        </p:attrNameLst>
                                      </p:cBhvr>
                                      <p:tavLst>
                                        <p:tav tm="0">
                                          <p:val>
                                            <p:strVal val="1+#ppt_h/2"/>
                                          </p:val>
                                        </p:tav>
                                        <p:tav tm="100000">
                                          <p:val>
                                            <p:strVal val="#ppt_y"/>
                                          </p:val>
                                        </p:tav>
                                      </p:tavLst>
                                    </p:anim>
                                  </p:childTnLst>
                                </p:cTn>
                              </p:par>
                            </p:childTnLst>
                          </p:cTn>
                        </p:par>
                        <p:par>
                          <p:cTn id="14" fill="hold">
                            <p:stCondLst>
                              <p:cond delay="5500"/>
                            </p:stCondLst>
                            <p:childTnLst>
                              <p:par>
                                <p:cTn id="15" presetID="2" presetClass="entr" presetSubtype="4" fill="hold" nodeType="afterEffect">
                                  <p:stCondLst>
                                    <p:cond delay="1000"/>
                                  </p:stCondLst>
                                  <p:childTnLst>
                                    <p:set>
                                      <p:cBhvr>
                                        <p:cTn id="16" dur="1" fill="hold">
                                          <p:stCondLst>
                                            <p:cond delay="0"/>
                                          </p:stCondLst>
                                        </p:cTn>
                                        <p:tgtEl>
                                          <p:spTgt spid="455"/>
                                        </p:tgtEl>
                                        <p:attrNameLst>
                                          <p:attrName>style.visibility</p:attrName>
                                        </p:attrNameLst>
                                      </p:cBhvr>
                                      <p:to>
                                        <p:strVal val="visible"/>
                                      </p:to>
                                    </p:set>
                                    <p:anim calcmode="lin" valueType="num">
                                      <p:cBhvr additive="base">
                                        <p:cTn id="17" dur="500" fill="hold"/>
                                        <p:tgtEl>
                                          <p:spTgt spid="455"/>
                                        </p:tgtEl>
                                        <p:attrNameLst>
                                          <p:attrName>ppt_x</p:attrName>
                                        </p:attrNameLst>
                                      </p:cBhvr>
                                      <p:tavLst>
                                        <p:tav tm="0">
                                          <p:val>
                                            <p:strVal val="#ppt_x"/>
                                          </p:val>
                                        </p:tav>
                                        <p:tav tm="100000">
                                          <p:val>
                                            <p:strVal val="#ppt_x"/>
                                          </p:val>
                                        </p:tav>
                                      </p:tavLst>
                                    </p:anim>
                                    <p:anim calcmode="lin" valueType="num">
                                      <p:cBhvr additive="base">
                                        <p:cTn id="18" dur="500" fill="hold"/>
                                        <p:tgtEl>
                                          <p:spTgt spid="455"/>
                                        </p:tgtEl>
                                        <p:attrNameLst>
                                          <p:attrName>ppt_y</p:attrName>
                                        </p:attrNameLst>
                                      </p:cBhvr>
                                      <p:tavLst>
                                        <p:tav tm="0">
                                          <p:val>
                                            <p:strVal val="1+#ppt_h/2"/>
                                          </p:val>
                                        </p:tav>
                                        <p:tav tm="100000">
                                          <p:val>
                                            <p:strVal val="#ppt_y"/>
                                          </p:val>
                                        </p:tav>
                                      </p:tavLst>
                                    </p:anim>
                                  </p:childTnLst>
                                </p:cTn>
                              </p:par>
                            </p:childTnLst>
                          </p:cTn>
                        </p:par>
                        <p:par>
                          <p:cTn id="19" fill="hold">
                            <p:stCondLst>
                              <p:cond delay="7000"/>
                            </p:stCondLst>
                            <p:childTnLst>
                              <p:par>
                                <p:cTn id="20" presetID="2" presetClass="entr" presetSubtype="4" fill="hold" nodeType="afterEffect">
                                  <p:stCondLst>
                                    <p:cond delay="1000"/>
                                  </p:stCondLst>
                                  <p:childTnLst>
                                    <p:set>
                                      <p:cBhvr>
                                        <p:cTn id="21" dur="1" fill="hold">
                                          <p:stCondLst>
                                            <p:cond delay="0"/>
                                          </p:stCondLst>
                                        </p:cTn>
                                        <p:tgtEl>
                                          <p:spTgt spid="454"/>
                                        </p:tgtEl>
                                        <p:attrNameLst>
                                          <p:attrName>style.visibility</p:attrName>
                                        </p:attrNameLst>
                                      </p:cBhvr>
                                      <p:to>
                                        <p:strVal val="visible"/>
                                      </p:to>
                                    </p:set>
                                    <p:anim calcmode="lin" valueType="num">
                                      <p:cBhvr additive="base">
                                        <p:cTn id="22" dur="500" fill="hold"/>
                                        <p:tgtEl>
                                          <p:spTgt spid="454"/>
                                        </p:tgtEl>
                                        <p:attrNameLst>
                                          <p:attrName>ppt_x</p:attrName>
                                        </p:attrNameLst>
                                      </p:cBhvr>
                                      <p:tavLst>
                                        <p:tav tm="0">
                                          <p:val>
                                            <p:strVal val="#ppt_x"/>
                                          </p:val>
                                        </p:tav>
                                        <p:tav tm="100000">
                                          <p:val>
                                            <p:strVal val="#ppt_x"/>
                                          </p:val>
                                        </p:tav>
                                      </p:tavLst>
                                    </p:anim>
                                    <p:anim calcmode="lin" valueType="num">
                                      <p:cBhvr additive="base">
                                        <p:cTn id="23" dur="500" fill="hold"/>
                                        <p:tgtEl>
                                          <p:spTgt spid="4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body" idx="1"/>
          </p:nvPr>
        </p:nvSpPr>
        <p:spPr>
          <a:xfrm>
            <a:off x="415504" y="1400496"/>
            <a:ext cx="8229600" cy="1024049"/>
          </a:xfrm>
          <a:prstGeom prst="rect">
            <a:avLst/>
          </a:prstGeom>
        </p:spPr>
        <p:txBody>
          <a:bodyPr lIns="91425" tIns="91425" rIns="91425" bIns="91425" anchor="t" anchorCtr="0">
            <a:noAutofit/>
          </a:bodyPr>
          <a:lstStyle/>
          <a:p>
            <a:pPr>
              <a:spcBef>
                <a:spcPts val="0"/>
              </a:spcBef>
              <a:buNone/>
            </a:pPr>
            <a:r>
              <a:rPr lang="en" sz="3000" dirty="0" smtClean="0"/>
              <a:t>Systemwide Meters</a:t>
            </a:r>
            <a:r>
              <a:rPr lang="en" sz="3000" dirty="0"/>
              <a:t>, Emissions, HOV Bypass</a:t>
            </a:r>
          </a:p>
        </p:txBody>
      </p:sp>
      <p:sp>
        <p:nvSpPr>
          <p:cNvPr id="461" name="Shape 461"/>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38</a:t>
            </a:r>
            <a:endParaRPr lang="en" dirty="0">
              <a:solidFill>
                <a:srgbClr val="FFFFFF"/>
              </a:solidFill>
            </a:endParaRPr>
          </a:p>
        </p:txBody>
      </p:sp>
      <p:sp>
        <p:nvSpPr>
          <p:cNvPr id="462" name="Shape 462"/>
          <p:cNvSpPr txBox="1">
            <a:spLocks noGrp="1"/>
          </p:cNvSpPr>
          <p:nvPr>
            <p:ph type="title"/>
          </p:nvPr>
        </p:nvSpPr>
        <p:spPr>
          <a:xfrm>
            <a:off x="285750" y="290949"/>
            <a:ext cx="8229600" cy="1143200"/>
          </a:xfrm>
          <a:prstGeom prst="rect">
            <a:avLst/>
          </a:prstGeom>
        </p:spPr>
        <p:txBody>
          <a:bodyPr lIns="91425" tIns="91425" rIns="91425" bIns="91425" anchor="ctr" anchorCtr="0">
            <a:noAutofit/>
          </a:bodyPr>
          <a:lstStyle/>
          <a:p>
            <a:pPr lvl="0" rtl="0">
              <a:spcBef>
                <a:spcPts val="0"/>
              </a:spcBef>
              <a:buNone/>
            </a:pPr>
            <a:r>
              <a:rPr lang="en" sz="3600" dirty="0">
                <a:solidFill>
                  <a:srgbClr val="FF0000"/>
                </a:solidFill>
              </a:rPr>
              <a:t>Future Research</a:t>
            </a:r>
          </a:p>
        </p:txBody>
      </p:sp>
      <p:pic>
        <p:nvPicPr>
          <p:cNvPr id="463" name="Shape 463"/>
          <p:cNvPicPr preferRelativeResize="0"/>
          <p:nvPr/>
        </p:nvPicPr>
        <p:blipFill>
          <a:blip r:embed="rId3">
            <a:alphaModFix/>
          </a:blip>
          <a:stretch>
            <a:fillRect/>
          </a:stretch>
        </p:blipFill>
        <p:spPr>
          <a:xfrm>
            <a:off x="3999275" y="2724700"/>
            <a:ext cx="3677100" cy="2844827"/>
          </a:xfrm>
          <a:prstGeom prst="rect">
            <a:avLst/>
          </a:prstGeom>
          <a:noFill/>
          <a:ln>
            <a:noFill/>
          </a:ln>
        </p:spPr>
      </p:pic>
      <p:pic>
        <p:nvPicPr>
          <p:cNvPr id="464" name="Shape 464"/>
          <p:cNvPicPr preferRelativeResize="0"/>
          <p:nvPr/>
        </p:nvPicPr>
        <p:blipFill>
          <a:blip r:embed="rId4">
            <a:alphaModFix/>
          </a:blip>
          <a:stretch>
            <a:fillRect/>
          </a:stretch>
        </p:blipFill>
        <p:spPr>
          <a:xfrm>
            <a:off x="1219390" y="2724700"/>
            <a:ext cx="2513260" cy="181959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lvl="0" rtl="0">
              <a:spcBef>
                <a:spcPts val="0"/>
              </a:spcBef>
              <a:buNone/>
            </a:pPr>
            <a:r>
              <a:rPr lang="en" sz="3000">
                <a:solidFill>
                  <a:srgbClr val="FF0000"/>
                </a:solidFill>
              </a:rPr>
              <a:t>Amy’s Current Unit Progress</a:t>
            </a:r>
          </a:p>
        </p:txBody>
      </p:sp>
      <p:sp>
        <p:nvSpPr>
          <p:cNvPr id="470" name="Shape 470"/>
          <p:cNvSpPr txBox="1">
            <a:spLocks noGrp="1"/>
          </p:cNvSpPr>
          <p:nvPr>
            <p:ph type="body" idx="1"/>
          </p:nvPr>
        </p:nvSpPr>
        <p:spPr>
          <a:xfrm>
            <a:off x="1283050" y="1297801"/>
            <a:ext cx="7248300" cy="4929999"/>
          </a:xfrm>
          <a:prstGeom prst="rect">
            <a:avLst/>
          </a:prstGeom>
        </p:spPr>
        <p:txBody>
          <a:bodyPr lIns="91425" tIns="91425" rIns="91425" bIns="91425" anchor="t" anchorCtr="0">
            <a:noAutofit/>
          </a:bodyPr>
          <a:lstStyle/>
          <a:p>
            <a:pPr marL="457200" lvl="0" indent="-368300" rtl="0">
              <a:lnSpc>
                <a:spcPct val="100000"/>
              </a:lnSpc>
              <a:spcBef>
                <a:spcPts val="0"/>
              </a:spcBef>
              <a:spcAft>
                <a:spcPts val="0"/>
              </a:spcAft>
              <a:buClr>
                <a:schemeClr val="dk1"/>
              </a:buClr>
              <a:buSzPct val="100000"/>
              <a:buFont typeface="Arial"/>
              <a:buChar char="•"/>
            </a:pPr>
            <a:r>
              <a:rPr lang="en" sz="2200" b="1"/>
              <a:t>Unit Topic: </a:t>
            </a:r>
            <a:r>
              <a:rPr lang="en" sz="2200"/>
              <a:t>Velocity and Acceleration</a:t>
            </a:r>
          </a:p>
          <a:p>
            <a:pPr marL="457200" lvl="0" indent="-368300" rtl="0">
              <a:lnSpc>
                <a:spcPct val="100000"/>
              </a:lnSpc>
              <a:spcBef>
                <a:spcPts val="0"/>
              </a:spcBef>
              <a:spcAft>
                <a:spcPts val="0"/>
              </a:spcAft>
              <a:buClr>
                <a:schemeClr val="dk1"/>
              </a:buClr>
              <a:buSzPct val="100000"/>
              <a:buFont typeface="Arial"/>
              <a:buChar char="•"/>
            </a:pPr>
            <a:r>
              <a:rPr lang="en" sz="2200" b="1"/>
              <a:t>Big Idea:</a:t>
            </a:r>
            <a:r>
              <a:rPr lang="en" sz="2200"/>
              <a:t> Ramps</a:t>
            </a:r>
          </a:p>
          <a:p>
            <a:pPr marL="457200" lvl="0" indent="-368300" rtl="0">
              <a:lnSpc>
                <a:spcPct val="100000"/>
              </a:lnSpc>
              <a:spcBef>
                <a:spcPts val="0"/>
              </a:spcBef>
              <a:spcAft>
                <a:spcPts val="0"/>
              </a:spcAft>
              <a:buClr>
                <a:schemeClr val="dk1"/>
              </a:buClr>
              <a:buSzPct val="100000"/>
              <a:buFont typeface="Arial"/>
              <a:buChar char="•"/>
            </a:pPr>
            <a:r>
              <a:rPr lang="en" sz="2200" b="1"/>
              <a:t>Essential Questions: </a:t>
            </a:r>
          </a:p>
          <a:p>
            <a:pPr marL="914400" lvl="1" indent="-368300" rtl="0">
              <a:lnSpc>
                <a:spcPct val="100000"/>
              </a:lnSpc>
              <a:spcBef>
                <a:spcPts val="0"/>
              </a:spcBef>
              <a:spcAft>
                <a:spcPts val="0"/>
              </a:spcAft>
              <a:buClr>
                <a:schemeClr val="dk1"/>
              </a:buClr>
              <a:buSzPct val="100000"/>
              <a:buFont typeface="Arial"/>
              <a:buChar char="–"/>
            </a:pPr>
            <a:r>
              <a:rPr lang="en" sz="2200">
                <a:solidFill>
                  <a:schemeClr val="dk1"/>
                </a:solidFill>
              </a:rPr>
              <a:t>How can we use physics to design an ideal ramp for a specific location or to fit a specific need? </a:t>
            </a:r>
          </a:p>
          <a:p>
            <a:pPr marL="0" lvl="0" indent="0" rtl="0">
              <a:lnSpc>
                <a:spcPct val="100000"/>
              </a:lnSpc>
              <a:spcBef>
                <a:spcPts val="0"/>
              </a:spcBef>
              <a:spcAft>
                <a:spcPts val="0"/>
              </a:spcAft>
              <a:buNone/>
            </a:pPr>
            <a:endParaRPr sz="2200" i="1"/>
          </a:p>
          <a:p>
            <a:pPr marL="457200" lvl="0" indent="-228600" rtl="0">
              <a:spcBef>
                <a:spcPts val="0"/>
              </a:spcBef>
              <a:buClr>
                <a:schemeClr val="dk1"/>
              </a:buClr>
              <a:buFont typeface="Arial"/>
              <a:buNone/>
            </a:pPr>
            <a:endParaRPr sz="2200" b="1"/>
          </a:p>
        </p:txBody>
      </p:sp>
      <p:pic>
        <p:nvPicPr>
          <p:cNvPr id="471" name="Shape 471"/>
          <p:cNvPicPr preferRelativeResize="0"/>
          <p:nvPr/>
        </p:nvPicPr>
        <p:blipFill>
          <a:blip r:embed="rId3">
            <a:alphaModFix/>
          </a:blip>
          <a:stretch>
            <a:fillRect/>
          </a:stretch>
        </p:blipFill>
        <p:spPr>
          <a:xfrm>
            <a:off x="2881745" y="3920836"/>
            <a:ext cx="3317777" cy="2064329"/>
          </a:xfrm>
          <a:prstGeom prst="rect">
            <a:avLst/>
          </a:prstGeom>
          <a:noFill/>
          <a:ln>
            <a:noFill/>
          </a:ln>
        </p:spPr>
      </p:pic>
      <p:sp>
        <p:nvSpPr>
          <p:cNvPr id="472" name="Shape 472"/>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39</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7">
            <a:alphaModFix/>
          </a:blip>
          <a:stretch>
            <a:fillRect/>
          </a:stretch>
        </p:blipFill>
        <p:spPr>
          <a:xfrm>
            <a:off x="110400" y="899567"/>
            <a:ext cx="4244350" cy="3672433"/>
          </a:xfrm>
          <a:prstGeom prst="rect">
            <a:avLst/>
          </a:prstGeom>
          <a:noFill/>
          <a:ln>
            <a:noFill/>
          </a:ln>
        </p:spPr>
      </p:pic>
      <p:sp>
        <p:nvSpPr>
          <p:cNvPr id="61" name="Shape 61"/>
          <p:cNvSpPr/>
          <p:nvPr/>
        </p:nvSpPr>
        <p:spPr>
          <a:xfrm rot="1481065">
            <a:off x="2225830" y="1060419"/>
            <a:ext cx="502849" cy="478229"/>
          </a:xfrm>
          <a:prstGeom prst="rightArrow">
            <a:avLst>
              <a:gd name="adj1" fmla="val 50000"/>
              <a:gd name="adj2" fmla="val 50000"/>
            </a:avLst>
          </a:prstGeom>
          <a:solidFill>
            <a:srgbClr val="FF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 name="Shape 62"/>
          <p:cNvSpPr txBox="1"/>
          <p:nvPr/>
        </p:nvSpPr>
        <p:spPr>
          <a:xfrm>
            <a:off x="348051" y="177201"/>
            <a:ext cx="1284299" cy="3433199"/>
          </a:xfrm>
          <a:prstGeom prst="rect">
            <a:avLst/>
          </a:prstGeom>
          <a:noFill/>
          <a:ln>
            <a:noFill/>
          </a:ln>
        </p:spPr>
        <p:txBody>
          <a:bodyPr lIns="91425" tIns="91425" rIns="91425" bIns="91425" anchor="t" anchorCtr="0">
            <a:noAutofit/>
          </a:bodyPr>
          <a:lstStyle/>
          <a:p>
            <a:pPr>
              <a:spcBef>
                <a:spcPts val="0"/>
              </a:spcBef>
              <a:buNone/>
            </a:pPr>
            <a:endParaRPr/>
          </a:p>
        </p:txBody>
      </p:sp>
      <p:sp>
        <p:nvSpPr>
          <p:cNvPr id="63" name="Shape 63"/>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4</a:t>
            </a:r>
          </a:p>
        </p:txBody>
      </p:sp>
      <p:sp>
        <p:nvSpPr>
          <p:cNvPr id="66" name="Shape 66"/>
          <p:cNvSpPr txBox="1">
            <a:spLocks noGrp="1"/>
          </p:cNvSpPr>
          <p:nvPr>
            <p:ph type="title"/>
          </p:nvPr>
        </p:nvSpPr>
        <p:spPr>
          <a:xfrm>
            <a:off x="457201" y="274633"/>
            <a:ext cx="5392199" cy="624800"/>
          </a:xfrm>
          <a:prstGeom prst="rect">
            <a:avLst/>
          </a:prstGeom>
        </p:spPr>
        <p:txBody>
          <a:bodyPr lIns="91425" tIns="91425" rIns="91425" bIns="91425" anchor="ctr" anchorCtr="0">
            <a:noAutofit/>
          </a:bodyPr>
          <a:lstStyle/>
          <a:p>
            <a:pPr lvl="0" rtl="0">
              <a:spcBef>
                <a:spcPts val="0"/>
              </a:spcBef>
              <a:buNone/>
            </a:pPr>
            <a:r>
              <a:rPr lang="en" sz="3000">
                <a:solidFill>
                  <a:srgbClr val="FF0000"/>
                </a:solidFill>
              </a:rPr>
              <a:t>Causes of Congestion</a:t>
            </a:r>
          </a:p>
        </p:txBody>
      </p:sp>
      <p:pic>
        <p:nvPicPr>
          <p:cNvPr id="2" name="EB OnRamp 12 second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50031" y="899433"/>
            <a:ext cx="3371139" cy="1894785"/>
          </a:xfrm>
          <a:prstGeom prst="rect">
            <a:avLst/>
          </a:prstGeom>
        </p:spPr>
      </p:pic>
      <p:pic>
        <p:nvPicPr>
          <p:cNvPr id="5" name="EB Mainline Cli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92401" y="3019167"/>
            <a:ext cx="4217931" cy="2370734"/>
          </a:xfrm>
          <a:prstGeom prst="rect">
            <a:avLst/>
          </a:prstGeom>
        </p:spPr>
      </p:pic>
    </p:spTree>
    <p:extLst>
      <p:ext uri="{BB962C8B-B14F-4D97-AF65-F5344CB8AC3E}">
        <p14:creationId xmlns:p14="http://schemas.microsoft.com/office/powerpoint/2010/main" val="400735775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 fill="hold"/>
                                        <p:tgtEl>
                                          <p:spTgt spid="2"/>
                                        </p:tgtEl>
                                      </p:cBhvr>
                                    </p:cmd>
                                  </p:childTnLst>
                                </p:cTn>
                              </p:par>
                            </p:childTnLst>
                          </p:cTn>
                        </p:par>
                        <p:par>
                          <p:cTn id="7" fill="hold">
                            <p:stCondLst>
                              <p:cond delay="12458"/>
                            </p:stCondLst>
                            <p:childTnLst>
                              <p:par>
                                <p:cTn id="8" presetID="1" presetClass="mediacall" presetSubtype="0" fill="hold" nodeType="afterEffect">
                                  <p:stCondLst>
                                    <p:cond delay="0"/>
                                  </p:stCondLst>
                                  <p:childTnLst>
                                    <p:cmd type="call" cmd="playFrom(0.0)">
                                      <p:cBhvr>
                                        <p:cTn id="9" dur="13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mute="1">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lvl="0" rtl="0">
              <a:spcBef>
                <a:spcPts val="0"/>
              </a:spcBef>
              <a:buClr>
                <a:schemeClr val="dk1"/>
              </a:buClr>
              <a:buSzPct val="36666"/>
              <a:buFont typeface="Arial"/>
              <a:buNone/>
            </a:pPr>
            <a:r>
              <a:rPr lang="en" sz="3000">
                <a:solidFill>
                  <a:srgbClr val="FF0000"/>
                </a:solidFill>
              </a:rPr>
              <a:t>Amy’s Current Unit Progress (cont.)</a:t>
            </a:r>
          </a:p>
          <a:p>
            <a:pPr>
              <a:spcBef>
                <a:spcPts val="0"/>
              </a:spcBef>
              <a:buNone/>
            </a:pPr>
            <a:endParaRPr/>
          </a:p>
        </p:txBody>
      </p:sp>
      <p:sp>
        <p:nvSpPr>
          <p:cNvPr id="478" name="Shape 478"/>
          <p:cNvSpPr txBox="1">
            <a:spLocks noGrp="1"/>
          </p:cNvSpPr>
          <p:nvPr>
            <p:ph type="body" idx="1"/>
          </p:nvPr>
        </p:nvSpPr>
        <p:spPr>
          <a:xfrm>
            <a:off x="457200" y="1215534"/>
            <a:ext cx="8229600" cy="5352399"/>
          </a:xfrm>
          <a:prstGeom prst="rect">
            <a:avLst/>
          </a:prstGeom>
        </p:spPr>
        <p:txBody>
          <a:bodyPr lIns="91425" tIns="91425" rIns="91425" bIns="91425" anchor="t" anchorCtr="0">
            <a:noAutofit/>
          </a:bodyPr>
          <a:lstStyle/>
          <a:p>
            <a:pPr marL="457200" lvl="0" indent="-368300" rtl="0">
              <a:spcBef>
                <a:spcPts val="0"/>
              </a:spcBef>
              <a:buClr>
                <a:schemeClr val="dk1"/>
              </a:buClr>
              <a:buSzPct val="100000"/>
              <a:buFont typeface="Arial"/>
              <a:buChar char="•"/>
            </a:pPr>
            <a:r>
              <a:rPr lang="en" sz="2200" b="1"/>
              <a:t>Why Acceleration and Velocity?</a:t>
            </a:r>
          </a:p>
          <a:p>
            <a:pPr marL="914400" lvl="1" indent="-368300" rtl="0">
              <a:spcBef>
                <a:spcPts val="0"/>
              </a:spcBef>
              <a:buClr>
                <a:schemeClr val="dk1"/>
              </a:buClr>
              <a:buSzPct val="100000"/>
              <a:buFont typeface="Arial"/>
              <a:buChar char="–"/>
            </a:pPr>
            <a:r>
              <a:rPr lang="en" sz="2200">
                <a:solidFill>
                  <a:schemeClr val="dk1"/>
                </a:solidFill>
              </a:rPr>
              <a:t>Read, construct, and analyze motion graphs </a:t>
            </a:r>
          </a:p>
          <a:p>
            <a:pPr marL="914400" lvl="1" indent="-368300" rtl="0">
              <a:spcBef>
                <a:spcPts val="0"/>
              </a:spcBef>
              <a:buClr>
                <a:schemeClr val="dk1"/>
              </a:buClr>
              <a:buSzPct val="100000"/>
              <a:buFont typeface="Arial"/>
              <a:buChar char="–"/>
            </a:pPr>
            <a:r>
              <a:rPr lang="en" sz="2200">
                <a:solidFill>
                  <a:schemeClr val="dk1"/>
                </a:solidFill>
              </a:rPr>
              <a:t>College entrance exams</a:t>
            </a:r>
          </a:p>
          <a:p>
            <a:pPr marL="914400" lvl="1" indent="-368300" rtl="0">
              <a:spcBef>
                <a:spcPts val="0"/>
              </a:spcBef>
              <a:buClr>
                <a:schemeClr val="dk1"/>
              </a:buClr>
              <a:buSzPct val="100000"/>
              <a:buFont typeface="Arial"/>
              <a:buChar char="–"/>
            </a:pPr>
            <a:r>
              <a:rPr lang="en" sz="2200">
                <a:solidFill>
                  <a:schemeClr val="dk1"/>
                </a:solidFill>
              </a:rPr>
              <a:t>Required standardized assessment prior to graduation:</a:t>
            </a:r>
          </a:p>
          <a:p>
            <a:pPr marL="1371600" lvl="2" indent="-368300" rtl="0">
              <a:spcBef>
                <a:spcPts val="0"/>
              </a:spcBef>
              <a:buClr>
                <a:schemeClr val="dk1"/>
              </a:buClr>
              <a:buSzPct val="100000"/>
              <a:buFont typeface="Arial"/>
              <a:buChar char="•"/>
            </a:pPr>
            <a:r>
              <a:rPr lang="en" sz="2200">
                <a:solidFill>
                  <a:schemeClr val="dk1"/>
                </a:solidFill>
              </a:rPr>
              <a:t>Ohio Graduation Test (OGT) to end of course exam for Physical Science. </a:t>
            </a:r>
          </a:p>
          <a:p>
            <a:pPr marL="1371600" lvl="2" indent="-368300" rtl="0">
              <a:spcBef>
                <a:spcPts val="0"/>
              </a:spcBef>
              <a:buClr>
                <a:schemeClr val="dk1"/>
              </a:buClr>
              <a:buSzPct val="100000"/>
              <a:buFont typeface="Arial"/>
              <a:buChar char="•"/>
            </a:pPr>
            <a:r>
              <a:rPr lang="en" sz="2200">
                <a:solidFill>
                  <a:schemeClr val="dk1"/>
                </a:solidFill>
              </a:rPr>
              <a:t>2013-14: Indicator for science (70.6%) not met.</a:t>
            </a:r>
          </a:p>
          <a:p>
            <a:pPr marL="1371600" lvl="2" indent="-368300" rtl="0">
              <a:spcBef>
                <a:spcPts val="0"/>
              </a:spcBef>
              <a:buClr>
                <a:schemeClr val="dk1"/>
              </a:buClr>
              <a:buSzPct val="100000"/>
              <a:buFont typeface="Arial"/>
              <a:buChar char="•"/>
            </a:pPr>
            <a:r>
              <a:rPr lang="en" sz="2200">
                <a:solidFill>
                  <a:schemeClr val="dk1"/>
                </a:solidFill>
              </a:rPr>
              <a:t>2013-14: Indicator for math barely met (76.1%).</a:t>
            </a:r>
          </a:p>
          <a:p>
            <a:pPr>
              <a:spcBef>
                <a:spcPts val="0"/>
              </a:spcBef>
              <a:buNone/>
            </a:pPr>
            <a:r>
              <a:rPr lang="en" sz="2200" b="1"/>
              <a:t>	</a:t>
            </a:r>
          </a:p>
        </p:txBody>
      </p:sp>
      <p:sp>
        <p:nvSpPr>
          <p:cNvPr id="479" name="Shape 479"/>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40</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685801" y="249433"/>
            <a:ext cx="8077199" cy="1143200"/>
          </a:xfrm>
          <a:prstGeom prst="rect">
            <a:avLst/>
          </a:prstGeom>
        </p:spPr>
        <p:txBody>
          <a:bodyPr lIns="91425" tIns="91425" rIns="91425" bIns="91425" anchor="ctr" anchorCtr="0">
            <a:noAutofit/>
          </a:bodyPr>
          <a:lstStyle/>
          <a:p>
            <a:pPr>
              <a:spcBef>
                <a:spcPts val="0"/>
              </a:spcBef>
              <a:buNone/>
            </a:pPr>
            <a:r>
              <a:rPr lang="en" sz="3000">
                <a:solidFill>
                  <a:srgbClr val="FF0000"/>
                </a:solidFill>
              </a:rPr>
              <a:t>Lesson 1: Activity 1</a:t>
            </a:r>
          </a:p>
        </p:txBody>
      </p:sp>
      <p:sp>
        <p:nvSpPr>
          <p:cNvPr id="485" name="Shape 485"/>
          <p:cNvSpPr txBox="1">
            <a:spLocks noGrp="1"/>
          </p:cNvSpPr>
          <p:nvPr>
            <p:ph type="body" idx="1"/>
          </p:nvPr>
        </p:nvSpPr>
        <p:spPr>
          <a:xfrm>
            <a:off x="2487250" y="1259633"/>
            <a:ext cx="4830300" cy="3941200"/>
          </a:xfrm>
          <a:prstGeom prst="rect">
            <a:avLst/>
          </a:prstGeom>
        </p:spPr>
        <p:txBody>
          <a:bodyPr lIns="91425" tIns="91425" rIns="91425" bIns="91425" anchor="t" anchorCtr="0">
            <a:noAutofit/>
          </a:bodyPr>
          <a:lstStyle/>
          <a:p>
            <a:pPr marL="457200" lvl="0" indent="-381000" rtl="0">
              <a:lnSpc>
                <a:spcPct val="115000"/>
              </a:lnSpc>
              <a:spcBef>
                <a:spcPts val="0"/>
              </a:spcBef>
              <a:buClr>
                <a:schemeClr val="dk1"/>
              </a:buClr>
              <a:buSzPct val="100000"/>
              <a:buFont typeface="Arial"/>
              <a:buChar char="•"/>
            </a:pPr>
            <a:r>
              <a:rPr lang="en" sz="2400"/>
              <a:t>Youtube videos of ramp bloopers </a:t>
            </a:r>
          </a:p>
          <a:p>
            <a:pPr marL="457200" lvl="0" indent="-381000" rtl="0">
              <a:lnSpc>
                <a:spcPct val="115000"/>
              </a:lnSpc>
              <a:spcBef>
                <a:spcPts val="0"/>
              </a:spcBef>
              <a:buClr>
                <a:schemeClr val="dk1"/>
              </a:buClr>
              <a:buSzPct val="100000"/>
              <a:buFont typeface="Arial"/>
              <a:buChar char="•"/>
            </a:pPr>
            <a:r>
              <a:rPr lang="en" sz="2400"/>
              <a:t>think - pair - share</a:t>
            </a:r>
          </a:p>
          <a:p>
            <a:pPr marL="457200" lvl="0" indent="-381000" rtl="0">
              <a:lnSpc>
                <a:spcPct val="115000"/>
              </a:lnSpc>
              <a:spcBef>
                <a:spcPts val="0"/>
              </a:spcBef>
              <a:buClr>
                <a:schemeClr val="dk1"/>
              </a:buClr>
              <a:buSzPct val="100000"/>
              <a:buFont typeface="Arial"/>
              <a:buChar char="•"/>
            </a:pPr>
            <a:r>
              <a:rPr lang="en" sz="2400"/>
              <a:t>Generate essential Questions</a:t>
            </a:r>
          </a:p>
          <a:p>
            <a:pPr marL="457200" lvl="0" indent="-381000">
              <a:lnSpc>
                <a:spcPct val="115000"/>
              </a:lnSpc>
              <a:spcBef>
                <a:spcPts val="0"/>
              </a:spcBef>
              <a:buClr>
                <a:schemeClr val="dk1"/>
              </a:buClr>
              <a:buSzPct val="100000"/>
              <a:buFont typeface="Arial"/>
              <a:buChar char="•"/>
            </a:pPr>
            <a:r>
              <a:rPr lang="en" sz="2400"/>
              <a:t>Generate Challenge </a:t>
            </a:r>
          </a:p>
        </p:txBody>
      </p:sp>
      <p:sp>
        <p:nvSpPr>
          <p:cNvPr id="486" name="Shape 486"/>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41</a:t>
            </a:r>
            <a:endParaRPr lang="en" dirty="0">
              <a:solidFill>
                <a:srgbClr val="FFFFFF"/>
              </a:solidFill>
            </a:endParaRPr>
          </a:p>
        </p:txBody>
      </p:sp>
      <p:pic>
        <p:nvPicPr>
          <p:cNvPr id="487" name="Shape 487"/>
          <p:cNvPicPr preferRelativeResize="0"/>
          <p:nvPr/>
        </p:nvPicPr>
        <p:blipFill rotWithShape="1">
          <a:blip r:embed="rId3">
            <a:alphaModFix/>
          </a:blip>
          <a:srcRect b="21017"/>
          <a:stretch/>
        </p:blipFill>
        <p:spPr>
          <a:xfrm>
            <a:off x="491301" y="679198"/>
            <a:ext cx="2141063" cy="2687457"/>
          </a:xfrm>
          <a:prstGeom prst="rect">
            <a:avLst/>
          </a:prstGeom>
          <a:noFill/>
          <a:ln>
            <a:noFill/>
          </a:ln>
        </p:spPr>
      </p:pic>
      <p:pic>
        <p:nvPicPr>
          <p:cNvPr id="488" name="Shape 488"/>
          <p:cNvPicPr preferRelativeResize="0"/>
          <p:nvPr/>
        </p:nvPicPr>
        <p:blipFill>
          <a:blip r:embed="rId4">
            <a:alphaModFix/>
          </a:blip>
          <a:stretch>
            <a:fillRect/>
          </a:stretch>
        </p:blipFill>
        <p:spPr>
          <a:xfrm>
            <a:off x="5735783" y="3844201"/>
            <a:ext cx="2650368" cy="194026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685801" y="354500"/>
            <a:ext cx="8077199" cy="1143200"/>
          </a:xfrm>
          <a:prstGeom prst="rect">
            <a:avLst/>
          </a:prstGeom>
        </p:spPr>
        <p:txBody>
          <a:bodyPr lIns="91425" tIns="91425" rIns="91425" bIns="91425" anchor="ctr" anchorCtr="0">
            <a:noAutofit/>
          </a:bodyPr>
          <a:lstStyle/>
          <a:p>
            <a:pPr lvl="0" rtl="0">
              <a:spcBef>
                <a:spcPts val="0"/>
              </a:spcBef>
              <a:buClr>
                <a:schemeClr val="dk1"/>
              </a:buClr>
              <a:buSzPct val="36666"/>
              <a:buFont typeface="Arial"/>
              <a:buNone/>
            </a:pPr>
            <a:r>
              <a:rPr lang="en" sz="3000">
                <a:solidFill>
                  <a:srgbClr val="FF0000"/>
                </a:solidFill>
              </a:rPr>
              <a:t>Lesson 1: Activity 2</a:t>
            </a:r>
          </a:p>
          <a:p>
            <a:pPr>
              <a:spcBef>
                <a:spcPts val="0"/>
              </a:spcBef>
              <a:buNone/>
            </a:pPr>
            <a:endParaRPr/>
          </a:p>
        </p:txBody>
      </p:sp>
      <p:sp>
        <p:nvSpPr>
          <p:cNvPr id="494" name="Shape 494"/>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42</a:t>
            </a:r>
            <a:endParaRPr lang="en" dirty="0">
              <a:solidFill>
                <a:srgbClr val="FFFFFF"/>
              </a:solidFill>
            </a:endParaRPr>
          </a:p>
        </p:txBody>
      </p:sp>
      <p:pic>
        <p:nvPicPr>
          <p:cNvPr id="495" name="Shape 495"/>
          <p:cNvPicPr preferRelativeResize="0"/>
          <p:nvPr/>
        </p:nvPicPr>
        <p:blipFill>
          <a:blip r:embed="rId3">
            <a:alphaModFix/>
          </a:blip>
          <a:stretch>
            <a:fillRect/>
          </a:stretch>
        </p:blipFill>
        <p:spPr>
          <a:xfrm>
            <a:off x="436926" y="3353339"/>
            <a:ext cx="2680347" cy="2317491"/>
          </a:xfrm>
          <a:prstGeom prst="rect">
            <a:avLst/>
          </a:prstGeom>
          <a:noFill/>
          <a:ln>
            <a:noFill/>
          </a:ln>
        </p:spPr>
      </p:pic>
      <p:pic>
        <p:nvPicPr>
          <p:cNvPr id="496" name="Shape 496"/>
          <p:cNvPicPr preferRelativeResize="0"/>
          <p:nvPr/>
        </p:nvPicPr>
        <p:blipFill>
          <a:blip r:embed="rId4">
            <a:alphaModFix/>
          </a:blip>
          <a:stretch>
            <a:fillRect/>
          </a:stretch>
        </p:blipFill>
        <p:spPr>
          <a:xfrm>
            <a:off x="6550326" y="3133900"/>
            <a:ext cx="1870025" cy="2421773"/>
          </a:xfrm>
          <a:prstGeom prst="rect">
            <a:avLst/>
          </a:prstGeom>
          <a:noFill/>
          <a:ln>
            <a:noFill/>
          </a:ln>
        </p:spPr>
      </p:pic>
      <p:pic>
        <p:nvPicPr>
          <p:cNvPr id="497" name="Shape 497"/>
          <p:cNvPicPr preferRelativeResize="0"/>
          <p:nvPr/>
        </p:nvPicPr>
        <p:blipFill>
          <a:blip r:embed="rId5">
            <a:alphaModFix/>
          </a:blip>
          <a:stretch>
            <a:fillRect/>
          </a:stretch>
        </p:blipFill>
        <p:spPr>
          <a:xfrm>
            <a:off x="2668225" y="1437367"/>
            <a:ext cx="3956649" cy="1915972"/>
          </a:xfrm>
          <a:prstGeom prst="rect">
            <a:avLst/>
          </a:prstGeom>
          <a:noFill/>
          <a:ln>
            <a:noFill/>
          </a:ln>
        </p:spPr>
      </p:pic>
      <p:sp>
        <p:nvSpPr>
          <p:cNvPr id="498" name="Shape 498"/>
          <p:cNvSpPr txBox="1"/>
          <p:nvPr/>
        </p:nvSpPr>
        <p:spPr>
          <a:xfrm>
            <a:off x="3279926" y="4008767"/>
            <a:ext cx="2733299" cy="1242400"/>
          </a:xfrm>
          <a:prstGeom prst="rect">
            <a:avLst/>
          </a:prstGeom>
          <a:noFill/>
          <a:ln>
            <a:noFill/>
          </a:ln>
        </p:spPr>
        <p:txBody>
          <a:bodyPr lIns="91425" tIns="91425" rIns="91425" bIns="91425" anchor="t" anchorCtr="0">
            <a:noAutofit/>
          </a:bodyPr>
          <a:lstStyle/>
          <a:p>
            <a:pPr algn="ctr">
              <a:spcBef>
                <a:spcPts val="0"/>
              </a:spcBef>
              <a:buNone/>
            </a:pPr>
            <a:r>
              <a:rPr lang="en" sz="2400"/>
              <a:t>Ticker-tape Motion Activity</a:t>
            </a:r>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685801" y="279433"/>
            <a:ext cx="8077199" cy="1143200"/>
          </a:xfrm>
          <a:prstGeom prst="rect">
            <a:avLst/>
          </a:prstGeom>
        </p:spPr>
        <p:txBody>
          <a:bodyPr lIns="91425" tIns="91425" rIns="91425" bIns="91425" anchor="ctr" anchorCtr="0">
            <a:noAutofit/>
          </a:bodyPr>
          <a:lstStyle/>
          <a:p>
            <a:pPr lvl="0" rtl="0">
              <a:spcBef>
                <a:spcPts val="0"/>
              </a:spcBef>
              <a:buClr>
                <a:schemeClr val="dk1"/>
              </a:buClr>
              <a:buSzPct val="36666"/>
              <a:buFont typeface="Arial"/>
              <a:buNone/>
            </a:pPr>
            <a:r>
              <a:rPr lang="en" sz="3000">
                <a:solidFill>
                  <a:srgbClr val="FF0000"/>
                </a:solidFill>
              </a:rPr>
              <a:t>Lesson 2: Activity 3</a:t>
            </a:r>
          </a:p>
          <a:p>
            <a:pPr>
              <a:spcBef>
                <a:spcPts val="0"/>
              </a:spcBef>
              <a:buNone/>
            </a:pPr>
            <a:endParaRPr/>
          </a:p>
        </p:txBody>
      </p:sp>
      <p:sp>
        <p:nvSpPr>
          <p:cNvPr id="504" name="Shape 504"/>
          <p:cNvSpPr txBox="1">
            <a:spLocks noGrp="1"/>
          </p:cNvSpPr>
          <p:nvPr>
            <p:ph type="body" idx="1"/>
          </p:nvPr>
        </p:nvSpPr>
        <p:spPr>
          <a:xfrm>
            <a:off x="3082351" y="1262067"/>
            <a:ext cx="2979299" cy="4088399"/>
          </a:xfrm>
          <a:prstGeom prst="rect">
            <a:avLst/>
          </a:prstGeom>
        </p:spPr>
        <p:txBody>
          <a:bodyPr lIns="91425" tIns="91425" rIns="91425" bIns="91425" anchor="t" anchorCtr="0">
            <a:noAutofit/>
          </a:bodyPr>
          <a:lstStyle/>
          <a:p>
            <a:pPr algn="ctr">
              <a:spcBef>
                <a:spcPts val="0"/>
              </a:spcBef>
              <a:buNone/>
            </a:pPr>
            <a:r>
              <a:rPr lang="en" sz="2400"/>
              <a:t>Foam insulation activity to determine the relationship between mass, incline, and ramp length</a:t>
            </a:r>
          </a:p>
        </p:txBody>
      </p:sp>
      <p:sp>
        <p:nvSpPr>
          <p:cNvPr id="505" name="Shape 505"/>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43</a:t>
            </a:r>
            <a:endParaRPr lang="en" dirty="0">
              <a:solidFill>
                <a:srgbClr val="FFFFFF"/>
              </a:solidFill>
            </a:endParaRPr>
          </a:p>
        </p:txBody>
      </p:sp>
      <p:pic>
        <p:nvPicPr>
          <p:cNvPr id="506" name="Shape 506"/>
          <p:cNvPicPr preferRelativeResize="0"/>
          <p:nvPr/>
        </p:nvPicPr>
        <p:blipFill>
          <a:blip r:embed="rId3">
            <a:alphaModFix/>
          </a:blip>
          <a:stretch>
            <a:fillRect/>
          </a:stretch>
        </p:blipFill>
        <p:spPr>
          <a:xfrm>
            <a:off x="6201601" y="2077253"/>
            <a:ext cx="2561399" cy="2231512"/>
          </a:xfrm>
          <a:prstGeom prst="rect">
            <a:avLst/>
          </a:prstGeom>
          <a:noFill/>
          <a:ln>
            <a:noFill/>
          </a:ln>
        </p:spPr>
      </p:pic>
      <p:pic>
        <p:nvPicPr>
          <p:cNvPr id="507" name="Shape 507"/>
          <p:cNvPicPr preferRelativeResize="0"/>
          <p:nvPr/>
        </p:nvPicPr>
        <p:blipFill rotWithShape="1">
          <a:blip r:embed="rId4">
            <a:alphaModFix/>
          </a:blip>
          <a:srcRect l="20027" t="-2459" r="17288"/>
          <a:stretch/>
        </p:blipFill>
        <p:spPr>
          <a:xfrm>
            <a:off x="520951" y="2082304"/>
            <a:ext cx="2561399" cy="222646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body" idx="1"/>
          </p:nvPr>
        </p:nvSpPr>
        <p:spPr>
          <a:xfrm>
            <a:off x="2583201" y="1358334"/>
            <a:ext cx="3839999" cy="4355199"/>
          </a:xfrm>
          <a:prstGeom prst="rect">
            <a:avLst/>
          </a:prstGeom>
        </p:spPr>
        <p:txBody>
          <a:bodyPr lIns="91425" tIns="91425" rIns="91425" bIns="91425" anchor="ctr" anchorCtr="0">
            <a:noAutofit/>
          </a:bodyPr>
          <a:lstStyle/>
          <a:p>
            <a:pPr marL="0" lvl="0" indent="0" algn="ctr" rtl="0">
              <a:spcBef>
                <a:spcPts val="0"/>
              </a:spcBef>
              <a:spcAft>
                <a:spcPts val="0"/>
              </a:spcAft>
              <a:buNone/>
            </a:pPr>
            <a:r>
              <a:rPr lang="en" sz="2200" b="1">
                <a:solidFill>
                  <a:schemeClr val="dk1"/>
                </a:solidFill>
              </a:rPr>
              <a:t>     </a:t>
            </a:r>
            <a:r>
              <a:rPr lang="en" sz="2200" b="1">
                <a:solidFill>
                  <a:srgbClr val="FF0000"/>
                </a:solidFill>
              </a:rPr>
              <a:t>Challenge: </a:t>
            </a:r>
          </a:p>
          <a:p>
            <a:pPr marL="457200" lvl="0" indent="-228600" algn="ctr" rtl="0">
              <a:spcBef>
                <a:spcPts val="0"/>
              </a:spcBef>
              <a:spcAft>
                <a:spcPts val="0"/>
              </a:spcAft>
              <a:buNone/>
            </a:pPr>
            <a:r>
              <a:rPr lang="en" sz="2200">
                <a:solidFill>
                  <a:schemeClr val="dk1"/>
                </a:solidFill>
              </a:rPr>
              <a:t> </a:t>
            </a:r>
            <a:r>
              <a:rPr lang="en" sz="1800">
                <a:solidFill>
                  <a:schemeClr val="dk1"/>
                </a:solidFill>
              </a:rPr>
              <a:t>Propose a ramp that you believe is needed at a specific location. </a:t>
            </a:r>
          </a:p>
          <a:p>
            <a:pPr marL="457200" lvl="0" indent="-228600" algn="ctr" rtl="0">
              <a:spcBef>
                <a:spcPts val="0"/>
              </a:spcBef>
              <a:spcAft>
                <a:spcPts val="0"/>
              </a:spcAft>
              <a:buNone/>
            </a:pPr>
            <a:r>
              <a:rPr lang="en" sz="1800" b="1">
                <a:solidFill>
                  <a:srgbClr val="FF0000"/>
                </a:solidFill>
              </a:rPr>
              <a:t>Include:</a:t>
            </a:r>
          </a:p>
          <a:p>
            <a:pPr marL="457200" lvl="0" indent="-228600" algn="ctr" rtl="0">
              <a:spcBef>
                <a:spcPts val="0"/>
              </a:spcBef>
              <a:spcAft>
                <a:spcPts val="0"/>
              </a:spcAft>
              <a:buNone/>
            </a:pPr>
            <a:r>
              <a:rPr lang="en" sz="1800">
                <a:solidFill>
                  <a:schemeClr val="dk1"/>
                </a:solidFill>
              </a:rPr>
              <a:t>sketch / labeled diagram </a:t>
            </a:r>
          </a:p>
          <a:p>
            <a:pPr marL="457200" lvl="0" indent="-228600" algn="ctr" rtl="0">
              <a:spcBef>
                <a:spcPts val="0"/>
              </a:spcBef>
              <a:spcAft>
                <a:spcPts val="0"/>
              </a:spcAft>
              <a:buNone/>
            </a:pPr>
            <a:r>
              <a:rPr lang="en" sz="1800">
                <a:solidFill>
                  <a:schemeClr val="dk1"/>
                </a:solidFill>
              </a:rPr>
              <a:t>detailed description</a:t>
            </a:r>
          </a:p>
          <a:p>
            <a:pPr marL="457200" lvl="0" indent="-228600" algn="ctr" rtl="0">
              <a:spcBef>
                <a:spcPts val="0"/>
              </a:spcBef>
              <a:spcAft>
                <a:spcPts val="0"/>
              </a:spcAft>
              <a:buNone/>
            </a:pPr>
            <a:r>
              <a:rPr lang="en" sz="1800">
                <a:solidFill>
                  <a:schemeClr val="dk1"/>
                </a:solidFill>
              </a:rPr>
              <a:t>justification </a:t>
            </a:r>
          </a:p>
          <a:p>
            <a:pPr marL="457200" lvl="0" indent="-228600" algn="ctr" rtl="0">
              <a:spcBef>
                <a:spcPts val="0"/>
              </a:spcBef>
              <a:spcAft>
                <a:spcPts val="0"/>
              </a:spcAft>
              <a:buNone/>
            </a:pPr>
            <a:r>
              <a:rPr lang="en" sz="1800">
                <a:solidFill>
                  <a:schemeClr val="dk1"/>
                </a:solidFill>
              </a:rPr>
              <a:t>3 graphs </a:t>
            </a:r>
          </a:p>
          <a:p>
            <a:pPr marL="457200" lvl="0" indent="-228600" algn="ctr" rtl="0">
              <a:spcBef>
                <a:spcPts val="0"/>
              </a:spcBef>
              <a:spcAft>
                <a:spcPts val="0"/>
              </a:spcAft>
              <a:buClr>
                <a:schemeClr val="dk1"/>
              </a:buClr>
              <a:buSzPct val="61111"/>
              <a:buFont typeface="Arial"/>
              <a:buNone/>
            </a:pPr>
            <a:r>
              <a:rPr lang="en" sz="1800">
                <a:solidFill>
                  <a:schemeClr val="dk1"/>
                </a:solidFill>
              </a:rPr>
              <a:t>(position vs time, velocity vs. time, and acceleration vs time).</a:t>
            </a:r>
          </a:p>
          <a:p>
            <a:pPr marL="457200" lvl="0" indent="-228600" algn="ctr" rtl="0">
              <a:spcBef>
                <a:spcPts val="0"/>
              </a:spcBef>
              <a:buClr>
                <a:schemeClr val="dk1"/>
              </a:buClr>
              <a:buFont typeface="Arial"/>
              <a:buNone/>
            </a:pPr>
            <a:endParaRPr sz="1000">
              <a:solidFill>
                <a:schemeClr val="dk1"/>
              </a:solidFill>
            </a:endParaRPr>
          </a:p>
          <a:p>
            <a:pPr marL="457200" lvl="0" indent="-228600" algn="ctr" rtl="0">
              <a:spcBef>
                <a:spcPts val="0"/>
              </a:spcBef>
              <a:buClr>
                <a:schemeClr val="dk1"/>
              </a:buClr>
              <a:buFont typeface="Arial"/>
              <a:buNone/>
            </a:pPr>
            <a:endParaRPr sz="2200">
              <a:solidFill>
                <a:schemeClr val="dk1"/>
              </a:solidFill>
            </a:endParaRPr>
          </a:p>
          <a:p>
            <a:pPr marL="457200" lvl="0" indent="-228600" algn="ctr">
              <a:spcBef>
                <a:spcPts val="0"/>
              </a:spcBef>
              <a:buClr>
                <a:schemeClr val="dk1"/>
              </a:buClr>
              <a:buFont typeface="Arial"/>
              <a:buNone/>
            </a:pPr>
            <a:endParaRPr/>
          </a:p>
        </p:txBody>
      </p:sp>
      <p:pic>
        <p:nvPicPr>
          <p:cNvPr id="513" name="Shape 513"/>
          <p:cNvPicPr preferRelativeResize="0"/>
          <p:nvPr/>
        </p:nvPicPr>
        <p:blipFill rotWithShape="1">
          <a:blip r:embed="rId3">
            <a:alphaModFix/>
          </a:blip>
          <a:srcRect l="37581" t="38567" b="17714"/>
          <a:stretch/>
        </p:blipFill>
        <p:spPr>
          <a:xfrm>
            <a:off x="3609525" y="5011334"/>
            <a:ext cx="2064350" cy="1283124"/>
          </a:xfrm>
          <a:prstGeom prst="rect">
            <a:avLst/>
          </a:prstGeom>
          <a:noFill/>
          <a:ln>
            <a:noFill/>
          </a:ln>
        </p:spPr>
      </p:pic>
      <p:pic>
        <p:nvPicPr>
          <p:cNvPr id="514" name="Shape 514"/>
          <p:cNvPicPr preferRelativeResize="0"/>
          <p:nvPr/>
        </p:nvPicPr>
        <p:blipFill rotWithShape="1">
          <a:blip r:embed="rId4">
            <a:alphaModFix/>
          </a:blip>
          <a:srcRect l="15218" r="18644"/>
          <a:stretch/>
        </p:blipFill>
        <p:spPr>
          <a:xfrm>
            <a:off x="6790912" y="321134"/>
            <a:ext cx="2064350" cy="2584100"/>
          </a:xfrm>
          <a:prstGeom prst="rect">
            <a:avLst/>
          </a:prstGeom>
          <a:noFill/>
          <a:ln>
            <a:noFill/>
          </a:ln>
        </p:spPr>
      </p:pic>
      <p:pic>
        <p:nvPicPr>
          <p:cNvPr id="515" name="Shape 515"/>
          <p:cNvPicPr preferRelativeResize="0"/>
          <p:nvPr/>
        </p:nvPicPr>
        <p:blipFill rotWithShape="1">
          <a:blip r:embed="rId5">
            <a:alphaModFix/>
          </a:blip>
          <a:srcRect l="35338" t="16195" r="2271" b="42448"/>
          <a:stretch/>
        </p:blipFill>
        <p:spPr>
          <a:xfrm>
            <a:off x="6748251" y="3586467"/>
            <a:ext cx="2149675" cy="1410700"/>
          </a:xfrm>
          <a:prstGeom prst="rect">
            <a:avLst/>
          </a:prstGeom>
          <a:noFill/>
          <a:ln>
            <a:noFill/>
          </a:ln>
        </p:spPr>
      </p:pic>
      <p:pic>
        <p:nvPicPr>
          <p:cNvPr id="516" name="Shape 516"/>
          <p:cNvPicPr preferRelativeResize="0"/>
          <p:nvPr/>
        </p:nvPicPr>
        <p:blipFill>
          <a:blip r:embed="rId6">
            <a:alphaModFix/>
          </a:blip>
          <a:stretch>
            <a:fillRect/>
          </a:stretch>
        </p:blipFill>
        <p:spPr>
          <a:xfrm>
            <a:off x="984849" y="2437724"/>
            <a:ext cx="1738825" cy="1854094"/>
          </a:xfrm>
          <a:prstGeom prst="rect">
            <a:avLst/>
          </a:prstGeom>
          <a:noFill/>
          <a:ln>
            <a:noFill/>
          </a:ln>
        </p:spPr>
      </p:pic>
      <p:pic>
        <p:nvPicPr>
          <p:cNvPr id="517" name="Shape 517"/>
          <p:cNvPicPr preferRelativeResize="0"/>
          <p:nvPr/>
        </p:nvPicPr>
        <p:blipFill>
          <a:blip r:embed="rId7">
            <a:alphaModFix/>
          </a:blip>
          <a:stretch>
            <a:fillRect/>
          </a:stretch>
        </p:blipFill>
        <p:spPr>
          <a:xfrm>
            <a:off x="984849" y="321134"/>
            <a:ext cx="1841100" cy="1681533"/>
          </a:xfrm>
          <a:prstGeom prst="rect">
            <a:avLst/>
          </a:prstGeom>
          <a:noFill/>
          <a:ln>
            <a:noFill/>
          </a:ln>
        </p:spPr>
      </p:pic>
      <p:sp>
        <p:nvSpPr>
          <p:cNvPr id="518" name="Shape 518"/>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44</a:t>
            </a:r>
            <a:endParaRPr lang="en" dirty="0">
              <a:solidFill>
                <a:srgbClr val="FFFFFF"/>
              </a:solidFill>
            </a:endParaRPr>
          </a:p>
        </p:txBody>
      </p:sp>
      <p:sp>
        <p:nvSpPr>
          <p:cNvPr id="519" name="Shape 519"/>
          <p:cNvSpPr txBox="1"/>
          <p:nvPr/>
        </p:nvSpPr>
        <p:spPr>
          <a:xfrm>
            <a:off x="24901" y="-364433"/>
            <a:ext cx="9094199" cy="1722800"/>
          </a:xfrm>
          <a:prstGeom prst="rect">
            <a:avLst/>
          </a:prstGeom>
          <a:noFill/>
          <a:ln>
            <a:noFill/>
          </a:ln>
        </p:spPr>
        <p:txBody>
          <a:bodyPr lIns="91425" tIns="91425" rIns="91425" bIns="91425" anchor="ctr" anchorCtr="0">
            <a:noAutofit/>
          </a:bodyPr>
          <a:lstStyle/>
          <a:p>
            <a:pPr lvl="0" algn="ctr" rtl="0">
              <a:spcBef>
                <a:spcPts val="0"/>
              </a:spcBef>
              <a:buNone/>
            </a:pPr>
            <a:r>
              <a:rPr lang="en" sz="3000">
                <a:solidFill>
                  <a:srgbClr val="FF0000"/>
                </a:solidFill>
              </a:rPr>
              <a:t>Lesson 2: Activity 4</a:t>
            </a:r>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lvl="0" rtl="0">
              <a:spcBef>
                <a:spcPts val="0"/>
              </a:spcBef>
              <a:buNone/>
            </a:pPr>
            <a:r>
              <a:rPr lang="en" sz="3000">
                <a:solidFill>
                  <a:srgbClr val="FF0000"/>
                </a:solidFill>
              </a:rPr>
              <a:t>Bob’s Current Unit Progress</a:t>
            </a:r>
          </a:p>
        </p:txBody>
      </p:sp>
      <p:sp>
        <p:nvSpPr>
          <p:cNvPr id="525" name="Shape 525"/>
          <p:cNvSpPr txBox="1">
            <a:spLocks noGrp="1"/>
          </p:cNvSpPr>
          <p:nvPr>
            <p:ph type="body" idx="1"/>
          </p:nvPr>
        </p:nvSpPr>
        <p:spPr>
          <a:xfrm>
            <a:off x="457200" y="1240334"/>
            <a:ext cx="8229600" cy="4967599"/>
          </a:xfrm>
          <a:prstGeom prst="rect">
            <a:avLst/>
          </a:prstGeom>
        </p:spPr>
        <p:txBody>
          <a:bodyPr lIns="91425" tIns="91425" rIns="91425" bIns="91425" anchor="t" anchorCtr="0">
            <a:noAutofit/>
          </a:bodyPr>
          <a:lstStyle/>
          <a:p>
            <a:pPr marL="457200" lvl="0" indent="-381000" rtl="0">
              <a:spcBef>
                <a:spcPts val="0"/>
              </a:spcBef>
              <a:spcAft>
                <a:spcPts val="1000"/>
              </a:spcAft>
              <a:buClr>
                <a:schemeClr val="dk1"/>
              </a:buClr>
              <a:buSzPct val="100000"/>
              <a:buFont typeface="Arial"/>
              <a:buChar char="•"/>
            </a:pPr>
            <a:r>
              <a:rPr lang="en" sz="2400" b="1"/>
              <a:t>Unit Topic: </a:t>
            </a:r>
            <a:r>
              <a:rPr lang="en" sz="2400"/>
              <a:t>Customer Service Models</a:t>
            </a:r>
          </a:p>
          <a:p>
            <a:pPr marL="457200" lvl="0" indent="-381000" rtl="0">
              <a:spcBef>
                <a:spcPts val="0"/>
              </a:spcBef>
              <a:spcAft>
                <a:spcPts val="1000"/>
              </a:spcAft>
              <a:buClr>
                <a:schemeClr val="dk1"/>
              </a:buClr>
              <a:buSzPct val="100000"/>
              <a:buFont typeface="Arial"/>
              <a:buChar char="•"/>
            </a:pPr>
            <a:r>
              <a:rPr lang="en" sz="2400" b="1"/>
              <a:t>Big Idea: </a:t>
            </a:r>
            <a:r>
              <a:rPr lang="en" sz="2400"/>
              <a:t>Wait time</a:t>
            </a:r>
          </a:p>
          <a:p>
            <a:pPr marL="457200" lvl="0" indent="-381000" rtl="0">
              <a:lnSpc>
                <a:spcPct val="115000"/>
              </a:lnSpc>
              <a:spcBef>
                <a:spcPts val="0"/>
              </a:spcBef>
              <a:buClr>
                <a:schemeClr val="dk1"/>
              </a:buClr>
              <a:buSzPct val="100000"/>
              <a:buFont typeface="Arial"/>
              <a:buChar char="•"/>
            </a:pPr>
            <a:r>
              <a:rPr lang="en" sz="2400" b="1"/>
              <a:t>Essential Question:</a:t>
            </a:r>
            <a:r>
              <a:rPr lang="en" sz="2400"/>
              <a:t>What variables impact wait time and how can they be manipulated to provide optimal service?</a:t>
            </a:r>
          </a:p>
        </p:txBody>
      </p:sp>
      <p:pic>
        <p:nvPicPr>
          <p:cNvPr id="526" name="Shape 526"/>
          <p:cNvPicPr preferRelativeResize="0"/>
          <p:nvPr/>
        </p:nvPicPr>
        <p:blipFill rotWithShape="1">
          <a:blip r:embed="rId3">
            <a:alphaModFix/>
          </a:blip>
          <a:srcRect l="27599" b="18019"/>
          <a:stretch/>
        </p:blipFill>
        <p:spPr>
          <a:xfrm>
            <a:off x="4059382" y="3228706"/>
            <a:ext cx="3083743" cy="2610699"/>
          </a:xfrm>
          <a:prstGeom prst="rect">
            <a:avLst/>
          </a:prstGeom>
          <a:noFill/>
          <a:ln>
            <a:noFill/>
          </a:ln>
        </p:spPr>
      </p:pic>
      <p:sp>
        <p:nvSpPr>
          <p:cNvPr id="527" name="Shape 527"/>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45</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457200" y="67268"/>
            <a:ext cx="8229600" cy="762000"/>
          </a:xfrm>
          <a:prstGeom prst="rect">
            <a:avLst/>
          </a:prstGeom>
        </p:spPr>
        <p:txBody>
          <a:bodyPr lIns="91425" tIns="91425" rIns="91425" bIns="91425" anchor="ctr" anchorCtr="0">
            <a:noAutofit/>
          </a:bodyPr>
          <a:lstStyle/>
          <a:p>
            <a:pPr lvl="0" rtl="0">
              <a:spcBef>
                <a:spcPts val="0"/>
              </a:spcBef>
              <a:buNone/>
            </a:pPr>
            <a:r>
              <a:rPr lang="en" sz="3000">
                <a:solidFill>
                  <a:srgbClr val="FF0000"/>
                </a:solidFill>
              </a:rPr>
              <a:t>Lesson 1 Activity 1</a:t>
            </a:r>
          </a:p>
        </p:txBody>
      </p:sp>
      <p:sp>
        <p:nvSpPr>
          <p:cNvPr id="533" name="Shape 533"/>
          <p:cNvSpPr txBox="1">
            <a:spLocks noGrp="1"/>
          </p:cNvSpPr>
          <p:nvPr>
            <p:ph type="body" idx="1"/>
          </p:nvPr>
        </p:nvSpPr>
        <p:spPr>
          <a:xfrm>
            <a:off x="368325" y="769934"/>
            <a:ext cx="8229600" cy="1866799"/>
          </a:xfrm>
          <a:prstGeom prst="rect">
            <a:avLst/>
          </a:prstGeom>
        </p:spPr>
        <p:txBody>
          <a:bodyPr lIns="91425" tIns="91425" rIns="91425" bIns="91425" anchor="t" anchorCtr="0">
            <a:noAutofit/>
          </a:bodyPr>
          <a:lstStyle/>
          <a:p>
            <a:pPr marL="457200" lvl="0" indent="-228600" rtl="0">
              <a:lnSpc>
                <a:spcPct val="115000"/>
              </a:lnSpc>
              <a:spcBef>
                <a:spcPts val="0"/>
              </a:spcBef>
              <a:buSzPct val="100000"/>
              <a:buNone/>
            </a:pPr>
            <a:r>
              <a:rPr lang="en" sz="2400">
                <a:solidFill>
                  <a:schemeClr val="dk1"/>
                </a:solidFill>
                <a:latin typeface="Droid Sans"/>
                <a:ea typeface="Droid Sans"/>
                <a:cs typeface="Droid Sans"/>
                <a:sym typeface="Droid Sans"/>
              </a:rPr>
              <a:t> Identify problem</a:t>
            </a:r>
          </a:p>
          <a:p>
            <a:pPr marL="914400" lvl="0" indent="-228600" rtl="0">
              <a:lnSpc>
                <a:spcPct val="115000"/>
              </a:lnSpc>
              <a:spcBef>
                <a:spcPts val="0"/>
              </a:spcBef>
              <a:buSzPct val="100000"/>
              <a:buNone/>
            </a:pPr>
            <a:r>
              <a:rPr lang="en" sz="2400">
                <a:solidFill>
                  <a:schemeClr val="dk1"/>
                </a:solidFill>
                <a:latin typeface="Droid Sans"/>
                <a:ea typeface="Droid Sans"/>
                <a:cs typeface="Droid Sans"/>
                <a:sym typeface="Droid Sans"/>
              </a:rPr>
              <a:t>Research</a:t>
            </a:r>
          </a:p>
          <a:p>
            <a:pPr marL="1371600" lvl="0" indent="-228600" rtl="0">
              <a:lnSpc>
                <a:spcPct val="115000"/>
              </a:lnSpc>
              <a:spcBef>
                <a:spcPts val="0"/>
              </a:spcBef>
              <a:buSzPct val="100000"/>
              <a:buNone/>
            </a:pPr>
            <a:r>
              <a:rPr lang="en" sz="2400">
                <a:solidFill>
                  <a:schemeClr val="dk1"/>
                </a:solidFill>
              </a:rPr>
              <a:t>Prototype </a:t>
            </a:r>
          </a:p>
        </p:txBody>
      </p:sp>
      <p:pic>
        <p:nvPicPr>
          <p:cNvPr id="534" name="Shape 534"/>
          <p:cNvPicPr preferRelativeResize="0"/>
          <p:nvPr/>
        </p:nvPicPr>
        <p:blipFill rotWithShape="1">
          <a:blip r:embed="rId3">
            <a:alphaModFix/>
          </a:blip>
          <a:srcRect t="11637"/>
          <a:stretch/>
        </p:blipFill>
        <p:spPr>
          <a:xfrm>
            <a:off x="1620395" y="2365558"/>
            <a:ext cx="5971895" cy="3286032"/>
          </a:xfrm>
          <a:prstGeom prst="rect">
            <a:avLst/>
          </a:prstGeom>
          <a:noFill/>
          <a:ln>
            <a:noFill/>
          </a:ln>
        </p:spPr>
      </p:pic>
      <p:sp>
        <p:nvSpPr>
          <p:cNvPr id="535" name="Shape 535"/>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46</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457200" y="67268"/>
            <a:ext cx="8229600" cy="762000"/>
          </a:xfrm>
          <a:prstGeom prst="rect">
            <a:avLst/>
          </a:prstGeom>
        </p:spPr>
        <p:txBody>
          <a:bodyPr lIns="91425" tIns="91425" rIns="91425" bIns="91425" anchor="ctr" anchorCtr="0">
            <a:noAutofit/>
          </a:bodyPr>
          <a:lstStyle/>
          <a:p>
            <a:pPr lvl="0" rtl="0">
              <a:spcBef>
                <a:spcPts val="0"/>
              </a:spcBef>
              <a:buNone/>
            </a:pPr>
            <a:r>
              <a:rPr lang="en" sz="3000">
                <a:solidFill>
                  <a:srgbClr val="FF0000"/>
                </a:solidFill>
              </a:rPr>
              <a:t>Lesson 2 Activity 2</a:t>
            </a:r>
          </a:p>
        </p:txBody>
      </p:sp>
      <p:sp>
        <p:nvSpPr>
          <p:cNvPr id="541" name="Shape 541"/>
          <p:cNvSpPr txBox="1">
            <a:spLocks noGrp="1"/>
          </p:cNvSpPr>
          <p:nvPr>
            <p:ph type="body" idx="1"/>
          </p:nvPr>
        </p:nvSpPr>
        <p:spPr>
          <a:xfrm>
            <a:off x="103450" y="1014401"/>
            <a:ext cx="8229600" cy="2133199"/>
          </a:xfrm>
          <a:prstGeom prst="rect">
            <a:avLst/>
          </a:prstGeom>
        </p:spPr>
        <p:txBody>
          <a:bodyPr lIns="91425" tIns="91425" rIns="91425" bIns="91425" anchor="t" anchorCtr="0">
            <a:noAutofit/>
          </a:bodyPr>
          <a:lstStyle/>
          <a:p>
            <a:pPr marL="457200" lvl="0" indent="-228600" rtl="0">
              <a:lnSpc>
                <a:spcPct val="115000"/>
              </a:lnSpc>
              <a:spcBef>
                <a:spcPts val="0"/>
              </a:spcBef>
              <a:buSzPct val="100000"/>
              <a:buNone/>
            </a:pPr>
            <a:r>
              <a:rPr lang="en" sz="2400">
                <a:solidFill>
                  <a:schemeClr val="dk1"/>
                </a:solidFill>
              </a:rPr>
              <a:t> </a:t>
            </a:r>
            <a:r>
              <a:rPr lang="en" sz="3600">
                <a:solidFill>
                  <a:schemeClr val="dk1"/>
                </a:solidFill>
              </a:rPr>
              <a:t>10 total variables</a:t>
            </a:r>
          </a:p>
          <a:p>
            <a:pPr marL="0" lvl="0" indent="0" rtl="0">
              <a:lnSpc>
                <a:spcPct val="115000"/>
              </a:lnSpc>
              <a:spcBef>
                <a:spcPts val="0"/>
              </a:spcBef>
              <a:buNone/>
            </a:pPr>
            <a:r>
              <a:rPr lang="en" sz="2400">
                <a:solidFill>
                  <a:schemeClr val="dk1"/>
                </a:solidFill>
              </a:rPr>
              <a:t>Refinement</a:t>
            </a:r>
          </a:p>
        </p:txBody>
      </p:sp>
      <p:pic>
        <p:nvPicPr>
          <p:cNvPr id="542" name="Shape 542"/>
          <p:cNvPicPr preferRelativeResize="0"/>
          <p:nvPr/>
        </p:nvPicPr>
        <p:blipFill rotWithShape="1">
          <a:blip r:embed="rId3">
            <a:alphaModFix/>
          </a:blip>
          <a:srcRect t="11637"/>
          <a:stretch/>
        </p:blipFill>
        <p:spPr>
          <a:xfrm>
            <a:off x="2840183" y="2073700"/>
            <a:ext cx="5648416" cy="3051933"/>
          </a:xfrm>
          <a:prstGeom prst="rect">
            <a:avLst/>
          </a:prstGeom>
          <a:noFill/>
          <a:ln>
            <a:noFill/>
          </a:ln>
        </p:spPr>
      </p:pic>
      <p:sp>
        <p:nvSpPr>
          <p:cNvPr id="543" name="Shape 543"/>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47</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lvl="0" rtl="0">
              <a:spcBef>
                <a:spcPts val="0"/>
              </a:spcBef>
              <a:buNone/>
            </a:pPr>
            <a:r>
              <a:rPr lang="en" sz="3000">
                <a:solidFill>
                  <a:srgbClr val="FF0000"/>
                </a:solidFill>
              </a:rPr>
              <a:t>Lesson 2 Activity 3</a:t>
            </a:r>
          </a:p>
        </p:txBody>
      </p:sp>
      <p:sp>
        <p:nvSpPr>
          <p:cNvPr id="549" name="Shape 549"/>
          <p:cNvSpPr txBox="1">
            <a:spLocks noGrp="1"/>
          </p:cNvSpPr>
          <p:nvPr>
            <p:ph type="body" idx="1"/>
          </p:nvPr>
        </p:nvSpPr>
        <p:spPr>
          <a:xfrm>
            <a:off x="457200" y="1240333"/>
            <a:ext cx="8229600" cy="1988800"/>
          </a:xfrm>
          <a:prstGeom prst="rect">
            <a:avLst/>
          </a:prstGeom>
        </p:spPr>
        <p:txBody>
          <a:bodyPr lIns="91425" tIns="91425" rIns="91425" bIns="91425" anchor="t" anchorCtr="0">
            <a:noAutofit/>
          </a:bodyPr>
          <a:lstStyle/>
          <a:p>
            <a:pPr marL="457200" lvl="0" indent="-228600" rtl="0">
              <a:lnSpc>
                <a:spcPct val="115000"/>
              </a:lnSpc>
              <a:spcBef>
                <a:spcPts val="0"/>
              </a:spcBef>
              <a:buSzPct val="100000"/>
              <a:buNone/>
            </a:pPr>
            <a:r>
              <a:rPr lang="en" sz="2400" b="1">
                <a:solidFill>
                  <a:schemeClr val="dk1"/>
                </a:solidFill>
              </a:rPr>
              <a:t>Challenge: </a:t>
            </a:r>
            <a:r>
              <a:rPr lang="en" sz="2400">
                <a:solidFill>
                  <a:schemeClr val="dk1"/>
                </a:solidFill>
              </a:rPr>
              <a:t>Design a system that will serve 60 customers food in a 15 minute period with no one having to wait more than 5 minutes.</a:t>
            </a:r>
          </a:p>
        </p:txBody>
      </p:sp>
      <p:pic>
        <p:nvPicPr>
          <p:cNvPr id="550" name="Shape 550"/>
          <p:cNvPicPr preferRelativeResize="0"/>
          <p:nvPr/>
        </p:nvPicPr>
        <p:blipFill rotWithShape="1">
          <a:blip r:embed="rId3">
            <a:alphaModFix/>
          </a:blip>
          <a:srcRect t="14490" b="3869"/>
          <a:stretch/>
        </p:blipFill>
        <p:spPr>
          <a:xfrm>
            <a:off x="2699975" y="3229135"/>
            <a:ext cx="3810000" cy="2866866"/>
          </a:xfrm>
          <a:prstGeom prst="rect">
            <a:avLst/>
          </a:prstGeom>
          <a:noFill/>
          <a:ln>
            <a:noFill/>
          </a:ln>
        </p:spPr>
      </p:pic>
      <p:pic>
        <p:nvPicPr>
          <p:cNvPr id="551" name="Shape 551"/>
          <p:cNvPicPr preferRelativeResize="0"/>
          <p:nvPr/>
        </p:nvPicPr>
        <p:blipFill>
          <a:blip r:embed="rId4">
            <a:alphaModFix/>
          </a:blip>
          <a:stretch>
            <a:fillRect/>
          </a:stretch>
        </p:blipFill>
        <p:spPr>
          <a:xfrm>
            <a:off x="6697500" y="4466641"/>
            <a:ext cx="2399376" cy="930527"/>
          </a:xfrm>
          <a:prstGeom prst="rect">
            <a:avLst/>
          </a:prstGeom>
          <a:noFill/>
          <a:ln>
            <a:noFill/>
          </a:ln>
        </p:spPr>
      </p:pic>
      <p:pic>
        <p:nvPicPr>
          <p:cNvPr id="552" name="Shape 552"/>
          <p:cNvPicPr preferRelativeResize="0"/>
          <p:nvPr/>
        </p:nvPicPr>
        <p:blipFill rotWithShape="1">
          <a:blip r:embed="rId5">
            <a:alphaModFix/>
          </a:blip>
          <a:srcRect l="27553" t="6962" r="29682" b="10440"/>
          <a:stretch/>
        </p:blipFill>
        <p:spPr>
          <a:xfrm>
            <a:off x="665018" y="3229133"/>
            <a:ext cx="1847431" cy="1792265"/>
          </a:xfrm>
          <a:prstGeom prst="rect">
            <a:avLst/>
          </a:prstGeom>
          <a:noFill/>
          <a:ln>
            <a:noFill/>
          </a:ln>
        </p:spPr>
      </p:pic>
      <p:sp>
        <p:nvSpPr>
          <p:cNvPr id="553" name="Shape 553"/>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48</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lvl="0" rtl="0">
              <a:spcBef>
                <a:spcPts val="0"/>
              </a:spcBef>
              <a:buNone/>
            </a:pPr>
            <a:r>
              <a:rPr lang="en" sz="3000">
                <a:solidFill>
                  <a:srgbClr val="FF0000"/>
                </a:solidFill>
              </a:rPr>
              <a:t>Lesson 2 Activity 4</a:t>
            </a:r>
          </a:p>
        </p:txBody>
      </p:sp>
      <p:sp>
        <p:nvSpPr>
          <p:cNvPr id="559" name="Shape 559"/>
          <p:cNvSpPr txBox="1">
            <a:spLocks noGrp="1"/>
          </p:cNvSpPr>
          <p:nvPr>
            <p:ph type="body" idx="1"/>
          </p:nvPr>
        </p:nvSpPr>
        <p:spPr>
          <a:xfrm>
            <a:off x="457200" y="1240333"/>
            <a:ext cx="8229600" cy="1988800"/>
          </a:xfrm>
          <a:prstGeom prst="rect">
            <a:avLst/>
          </a:prstGeom>
        </p:spPr>
        <p:txBody>
          <a:bodyPr lIns="91425" tIns="91425" rIns="91425" bIns="91425" anchor="t" anchorCtr="0">
            <a:noAutofit/>
          </a:bodyPr>
          <a:lstStyle/>
          <a:p>
            <a:pPr marL="457200" lvl="0" indent="-228600" rtl="0">
              <a:lnSpc>
                <a:spcPct val="115000"/>
              </a:lnSpc>
              <a:spcBef>
                <a:spcPts val="0"/>
              </a:spcBef>
              <a:buSzPct val="100000"/>
              <a:buNone/>
            </a:pPr>
            <a:r>
              <a:rPr lang="en" sz="2400" b="1" dirty="0">
                <a:solidFill>
                  <a:schemeClr val="dk1"/>
                </a:solidFill>
              </a:rPr>
              <a:t>Prototype</a:t>
            </a:r>
          </a:p>
          <a:p>
            <a:pPr marL="457200" lvl="0" indent="-228600" rtl="0">
              <a:lnSpc>
                <a:spcPct val="115000"/>
              </a:lnSpc>
              <a:spcBef>
                <a:spcPts val="0"/>
              </a:spcBef>
              <a:buSzPct val="100000"/>
              <a:buNone/>
            </a:pPr>
            <a:r>
              <a:rPr lang="en" sz="2400" b="1" dirty="0">
                <a:solidFill>
                  <a:schemeClr val="dk1"/>
                </a:solidFill>
              </a:rPr>
              <a:t>	</a:t>
            </a:r>
            <a:r>
              <a:rPr lang="en" sz="2400" b="1" dirty="0" smtClean="0">
                <a:solidFill>
                  <a:schemeClr val="dk1"/>
                </a:solidFill>
              </a:rPr>
              <a:t> Refine</a:t>
            </a:r>
            <a:endParaRPr lang="en" sz="2400" b="1" dirty="0">
              <a:solidFill>
                <a:schemeClr val="dk1"/>
              </a:solidFill>
            </a:endParaRPr>
          </a:p>
          <a:p>
            <a:pPr marL="457200" lvl="0" indent="-228600" rtl="0">
              <a:lnSpc>
                <a:spcPct val="115000"/>
              </a:lnSpc>
              <a:spcBef>
                <a:spcPts val="0"/>
              </a:spcBef>
              <a:buSzPct val="100000"/>
              <a:buNone/>
            </a:pPr>
            <a:r>
              <a:rPr lang="en" sz="2400" b="1" dirty="0">
                <a:solidFill>
                  <a:schemeClr val="dk1"/>
                </a:solidFill>
              </a:rPr>
              <a:t>	</a:t>
            </a:r>
            <a:r>
              <a:rPr lang="en" sz="2400" b="1" dirty="0" smtClean="0">
                <a:solidFill>
                  <a:schemeClr val="dk1"/>
                </a:solidFill>
              </a:rPr>
              <a:t>     Challenge</a:t>
            </a:r>
            <a:endParaRPr lang="en" sz="2400" b="1" dirty="0">
              <a:solidFill>
                <a:schemeClr val="dk1"/>
              </a:solidFill>
            </a:endParaRPr>
          </a:p>
        </p:txBody>
      </p:sp>
      <p:pic>
        <p:nvPicPr>
          <p:cNvPr id="560" name="Shape 560"/>
          <p:cNvPicPr preferRelativeResize="0"/>
          <p:nvPr/>
        </p:nvPicPr>
        <p:blipFill rotWithShape="1">
          <a:blip r:embed="rId3">
            <a:alphaModFix/>
          </a:blip>
          <a:srcRect t="6136" b="17352"/>
          <a:stretch/>
        </p:blipFill>
        <p:spPr>
          <a:xfrm>
            <a:off x="6423626" y="607301"/>
            <a:ext cx="2096919" cy="2800917"/>
          </a:xfrm>
          <a:prstGeom prst="rect">
            <a:avLst/>
          </a:prstGeom>
          <a:noFill/>
          <a:ln>
            <a:noFill/>
          </a:ln>
        </p:spPr>
      </p:pic>
      <p:pic>
        <p:nvPicPr>
          <p:cNvPr id="561" name="Shape 561"/>
          <p:cNvPicPr preferRelativeResize="0"/>
          <p:nvPr/>
        </p:nvPicPr>
        <p:blipFill>
          <a:blip r:embed="rId4">
            <a:alphaModFix/>
          </a:blip>
          <a:stretch>
            <a:fillRect/>
          </a:stretch>
        </p:blipFill>
        <p:spPr>
          <a:xfrm>
            <a:off x="3095321" y="1137241"/>
            <a:ext cx="2529623" cy="2165859"/>
          </a:xfrm>
          <a:prstGeom prst="rect">
            <a:avLst/>
          </a:prstGeom>
          <a:noFill/>
          <a:ln>
            <a:noFill/>
          </a:ln>
        </p:spPr>
      </p:pic>
      <p:pic>
        <p:nvPicPr>
          <p:cNvPr id="562" name="Shape 562"/>
          <p:cNvPicPr preferRelativeResize="0"/>
          <p:nvPr/>
        </p:nvPicPr>
        <p:blipFill>
          <a:blip r:embed="rId5">
            <a:alphaModFix/>
          </a:blip>
          <a:stretch>
            <a:fillRect/>
          </a:stretch>
        </p:blipFill>
        <p:spPr>
          <a:xfrm>
            <a:off x="1967345" y="3713018"/>
            <a:ext cx="2631779" cy="2302115"/>
          </a:xfrm>
          <a:prstGeom prst="rect">
            <a:avLst/>
          </a:prstGeom>
          <a:noFill/>
          <a:ln>
            <a:noFill/>
          </a:ln>
        </p:spPr>
      </p:pic>
      <p:sp>
        <p:nvSpPr>
          <p:cNvPr id="563" name="Shape 563"/>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49</a:t>
            </a:r>
            <a:endParaRPr lang="en"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Shape 71"/>
          <p:cNvPicPr preferRelativeResize="0"/>
          <p:nvPr/>
        </p:nvPicPr>
        <p:blipFill>
          <a:blip r:embed="rId3">
            <a:alphaModFix/>
          </a:blip>
          <a:stretch>
            <a:fillRect/>
          </a:stretch>
        </p:blipFill>
        <p:spPr>
          <a:xfrm>
            <a:off x="706583" y="840134"/>
            <a:ext cx="7796724" cy="4508500"/>
          </a:xfrm>
          <a:prstGeom prst="rect">
            <a:avLst/>
          </a:prstGeom>
          <a:noFill/>
          <a:ln>
            <a:noFill/>
          </a:ln>
        </p:spPr>
      </p:pic>
      <p:sp>
        <p:nvSpPr>
          <p:cNvPr id="72" name="Shape 72"/>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5</a:t>
            </a:r>
          </a:p>
        </p:txBody>
      </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457200" y="274633"/>
            <a:ext cx="8229600" cy="880400"/>
          </a:xfrm>
          <a:prstGeom prst="rect">
            <a:avLst/>
          </a:prstGeom>
        </p:spPr>
        <p:txBody>
          <a:bodyPr lIns="91425" tIns="91425" rIns="91425" bIns="91425" anchor="ctr" anchorCtr="0">
            <a:noAutofit/>
          </a:bodyPr>
          <a:lstStyle/>
          <a:p>
            <a:pPr lvl="0" rtl="0">
              <a:spcBef>
                <a:spcPts val="0"/>
              </a:spcBef>
              <a:buNone/>
            </a:pPr>
            <a:r>
              <a:rPr lang="en" sz="3000" b="1">
                <a:solidFill>
                  <a:srgbClr val="FF0000"/>
                </a:solidFill>
              </a:rPr>
              <a:t>Joanne’s Unit</a:t>
            </a:r>
          </a:p>
        </p:txBody>
      </p:sp>
      <p:sp>
        <p:nvSpPr>
          <p:cNvPr id="569" name="Shape 569"/>
          <p:cNvSpPr txBox="1">
            <a:spLocks noGrp="1"/>
          </p:cNvSpPr>
          <p:nvPr>
            <p:ph type="body" idx="1"/>
          </p:nvPr>
        </p:nvSpPr>
        <p:spPr>
          <a:xfrm>
            <a:off x="457200" y="1254701"/>
            <a:ext cx="8229600" cy="5603199"/>
          </a:xfrm>
          <a:prstGeom prst="rect">
            <a:avLst/>
          </a:prstGeom>
        </p:spPr>
        <p:txBody>
          <a:bodyPr lIns="91425" tIns="91425" rIns="91425" bIns="91425" anchor="t" anchorCtr="0">
            <a:noAutofit/>
          </a:bodyPr>
          <a:lstStyle/>
          <a:p>
            <a:endParaRPr lang="en-US" sz="2400" b="1" dirty="0" smtClean="0"/>
          </a:p>
          <a:p>
            <a:endParaRPr lang="en-US" sz="2400" b="1" dirty="0"/>
          </a:p>
          <a:p>
            <a:endParaRPr lang="en-US" sz="2400" b="1" dirty="0" smtClean="0"/>
          </a:p>
          <a:p>
            <a:pPr marL="203200" indent="0">
              <a:buNone/>
            </a:pPr>
            <a:endParaRPr lang="en-US" sz="2400" dirty="0"/>
          </a:p>
          <a:p>
            <a:r>
              <a:rPr lang="en-US" sz="2400" b="1" dirty="0"/>
              <a:t>Big Idea: </a:t>
            </a:r>
            <a:r>
              <a:rPr lang="en-US" sz="2400" dirty="0"/>
              <a:t>Force, Motion, and Math Have </a:t>
            </a:r>
            <a:r>
              <a:rPr lang="en-US" sz="2400" dirty="0" smtClean="0"/>
              <a:t>an</a:t>
            </a:r>
          </a:p>
          <a:p>
            <a:pPr marL="203200" indent="0">
              <a:buNone/>
            </a:pPr>
            <a:r>
              <a:rPr lang="en-US" sz="2400" dirty="0" smtClean="0"/>
              <a:t>                         Impact </a:t>
            </a:r>
            <a:r>
              <a:rPr lang="en-US" sz="2400" dirty="0"/>
              <a:t>on Traffic </a:t>
            </a:r>
            <a:r>
              <a:rPr lang="en-US" sz="2400" dirty="0" smtClean="0"/>
              <a:t>Management</a:t>
            </a:r>
          </a:p>
          <a:p>
            <a:pPr marL="203200" indent="0">
              <a:buNone/>
            </a:pPr>
            <a:endParaRPr lang="en-US" sz="2400" dirty="0"/>
          </a:p>
          <a:p>
            <a:r>
              <a:rPr lang="en-US" sz="2400" b="1" dirty="0"/>
              <a:t>Essential Question</a:t>
            </a:r>
            <a:r>
              <a:rPr lang="en-US" sz="2400" b="1" dirty="0" smtClean="0"/>
              <a:t>:  </a:t>
            </a:r>
            <a:r>
              <a:rPr lang="en-US" sz="2400" dirty="0" smtClean="0"/>
              <a:t>What </a:t>
            </a:r>
            <a:r>
              <a:rPr lang="en-US" sz="2400" dirty="0"/>
              <a:t>is the most efficient and </a:t>
            </a:r>
          </a:p>
          <a:p>
            <a:pPr marL="203200" indent="0">
              <a:buNone/>
            </a:pPr>
            <a:r>
              <a:rPr lang="en-US" sz="2400" dirty="0" smtClean="0"/>
              <a:t>       optimal </a:t>
            </a:r>
            <a:r>
              <a:rPr lang="en-US" sz="2400" dirty="0"/>
              <a:t>route for cars to travel in a congested area</a:t>
            </a:r>
            <a:r>
              <a:rPr lang="en-US" sz="2400" dirty="0" smtClean="0"/>
              <a:t>?</a:t>
            </a:r>
            <a:endParaRPr sz="2400" b="1" dirty="0"/>
          </a:p>
          <a:p>
            <a:pPr marL="457200" lvl="0" indent="-228600" rtl="0">
              <a:lnSpc>
                <a:spcPct val="115000"/>
              </a:lnSpc>
              <a:spcBef>
                <a:spcPts val="0"/>
              </a:spcBef>
              <a:buNone/>
            </a:pPr>
            <a:endParaRPr sz="2400" dirty="0">
              <a:solidFill>
                <a:schemeClr val="dk1"/>
              </a:solidFill>
            </a:endParaRPr>
          </a:p>
          <a:p>
            <a:pPr marL="457200" lvl="0" indent="-342900" rtl="0">
              <a:spcBef>
                <a:spcPts val="0"/>
              </a:spcBef>
              <a:spcAft>
                <a:spcPts val="1000"/>
              </a:spcAft>
              <a:buClr>
                <a:schemeClr val="dk1"/>
              </a:buClr>
              <a:buFont typeface="Arial"/>
              <a:buChar char="•"/>
            </a:pPr>
            <a:endParaRPr sz="1800" dirty="0"/>
          </a:p>
          <a:p>
            <a:pPr marL="457200" lvl="0" indent="-228600" rtl="0">
              <a:lnSpc>
                <a:spcPct val="115000"/>
              </a:lnSpc>
              <a:spcBef>
                <a:spcPts val="0"/>
              </a:spcBef>
              <a:buNone/>
            </a:pPr>
            <a:endParaRPr sz="1800" dirty="0"/>
          </a:p>
          <a:p>
            <a:pPr lvl="0" rtl="0">
              <a:spcBef>
                <a:spcPts val="0"/>
              </a:spcBef>
              <a:spcAft>
                <a:spcPts val="1000"/>
              </a:spcAft>
              <a:buNone/>
            </a:pPr>
            <a:endParaRPr sz="1800" dirty="0"/>
          </a:p>
          <a:p>
            <a:pPr marL="457200" lvl="0" indent="-228600" rtl="0">
              <a:lnSpc>
                <a:spcPct val="115000"/>
              </a:lnSpc>
              <a:spcBef>
                <a:spcPts val="0"/>
              </a:spcBef>
              <a:buSzPct val="133333"/>
              <a:buNone/>
            </a:pPr>
            <a:r>
              <a:rPr lang="en" sz="1800" dirty="0"/>
              <a:t>   </a:t>
            </a:r>
          </a:p>
        </p:txBody>
      </p:sp>
      <p:pic>
        <p:nvPicPr>
          <p:cNvPr id="570" name="Shape 570"/>
          <p:cNvPicPr preferRelativeResize="0"/>
          <p:nvPr/>
        </p:nvPicPr>
        <p:blipFill>
          <a:blip r:embed="rId3">
            <a:alphaModFix/>
          </a:blip>
          <a:stretch>
            <a:fillRect/>
          </a:stretch>
        </p:blipFill>
        <p:spPr>
          <a:xfrm>
            <a:off x="7191725" y="888444"/>
            <a:ext cx="1010166" cy="1143200"/>
          </a:xfrm>
          <a:prstGeom prst="rect">
            <a:avLst/>
          </a:prstGeom>
          <a:noFill/>
          <a:ln>
            <a:noFill/>
          </a:ln>
        </p:spPr>
      </p:pic>
      <p:sp>
        <p:nvSpPr>
          <p:cNvPr id="571" name="Shape 571"/>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50</a:t>
            </a:r>
            <a:endParaRPr lang="en" dirty="0">
              <a:solidFill>
                <a:srgbClr val="FFFFFF"/>
              </a:solidFill>
            </a:endParaRPr>
          </a:p>
        </p:txBody>
      </p:sp>
      <p:sp>
        <p:nvSpPr>
          <p:cNvPr id="2" name="TextBox 1"/>
          <p:cNvSpPr txBox="1"/>
          <p:nvPr/>
        </p:nvSpPr>
        <p:spPr>
          <a:xfrm>
            <a:off x="832513" y="1254701"/>
            <a:ext cx="5663821" cy="1723549"/>
          </a:xfrm>
          <a:prstGeom prst="rect">
            <a:avLst/>
          </a:prstGeom>
          <a:noFill/>
        </p:spPr>
        <p:txBody>
          <a:bodyPr wrap="square" rtlCol="0">
            <a:spAutoFit/>
          </a:bodyPr>
          <a:lstStyle/>
          <a:p>
            <a:r>
              <a:rPr lang="en-US" sz="2400" b="1" dirty="0"/>
              <a:t>Unit Topic: </a:t>
            </a:r>
            <a:r>
              <a:rPr lang="en-US" sz="2400" dirty="0"/>
              <a:t>Stop and Go</a:t>
            </a:r>
            <a:r>
              <a:rPr lang="en-US" sz="2400" dirty="0" smtClean="0"/>
              <a:t>!</a:t>
            </a:r>
          </a:p>
          <a:p>
            <a:endParaRPr lang="en-US" sz="1000" dirty="0" smtClean="0"/>
          </a:p>
          <a:p>
            <a:r>
              <a:rPr lang="en-US" sz="2400" dirty="0" smtClean="0"/>
              <a:t>Designing </a:t>
            </a:r>
            <a:r>
              <a:rPr lang="en-US" sz="2400" dirty="0"/>
              <a:t>an Efficient Route </a:t>
            </a:r>
            <a:r>
              <a:rPr lang="en-US" sz="2400" dirty="0" smtClean="0"/>
              <a:t>to Help                         Reduce </a:t>
            </a:r>
            <a:r>
              <a:rPr lang="en-US" sz="2400" dirty="0"/>
              <a:t>Gas Consumption</a:t>
            </a:r>
          </a:p>
          <a:p>
            <a:endParaRPr lang="en-US" sz="2400" dirty="0"/>
          </a:p>
        </p:txBody>
      </p:sp>
    </p:spTree>
    <p:extLst>
      <p:ext uri="{BB962C8B-B14F-4D97-AF65-F5344CB8AC3E}">
        <p14:creationId xmlns:p14="http://schemas.microsoft.com/office/powerpoint/2010/main" val="1638882504"/>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685801" y="249434"/>
            <a:ext cx="8077199" cy="777199"/>
          </a:xfrm>
          <a:prstGeom prst="rect">
            <a:avLst/>
          </a:prstGeom>
        </p:spPr>
        <p:txBody>
          <a:bodyPr lIns="91425" tIns="91425" rIns="91425" bIns="91425" anchor="ctr" anchorCtr="0">
            <a:noAutofit/>
          </a:bodyPr>
          <a:lstStyle/>
          <a:p>
            <a:pPr lvl="0" rtl="0">
              <a:spcBef>
                <a:spcPts val="0"/>
              </a:spcBef>
              <a:buNone/>
            </a:pPr>
            <a:r>
              <a:rPr lang="en" sz="3000" b="1" dirty="0">
                <a:solidFill>
                  <a:srgbClr val="FF0000"/>
                </a:solidFill>
              </a:rPr>
              <a:t>Lesson 1: Activity </a:t>
            </a:r>
            <a:r>
              <a:rPr lang="en" sz="3000" b="1" dirty="0" smtClean="0">
                <a:solidFill>
                  <a:srgbClr val="FF0000"/>
                </a:solidFill>
              </a:rPr>
              <a:t>1      </a:t>
            </a:r>
            <a:endParaRPr lang="en" sz="3000" b="1" dirty="0">
              <a:solidFill>
                <a:srgbClr val="FF0000"/>
              </a:solidFill>
            </a:endParaRPr>
          </a:p>
        </p:txBody>
      </p:sp>
      <p:sp>
        <p:nvSpPr>
          <p:cNvPr id="603" name="Shape 603"/>
          <p:cNvSpPr txBox="1">
            <a:spLocks noGrp="1"/>
          </p:cNvSpPr>
          <p:nvPr>
            <p:ph type="body" idx="1"/>
          </p:nvPr>
        </p:nvSpPr>
        <p:spPr>
          <a:xfrm>
            <a:off x="533401" y="1267534"/>
            <a:ext cx="8077199" cy="4093599"/>
          </a:xfrm>
          <a:prstGeom prst="rect">
            <a:avLst/>
          </a:prstGeom>
        </p:spPr>
        <p:txBody>
          <a:bodyPr lIns="91425" tIns="91425" rIns="91425" bIns="91425" anchor="t" anchorCtr="0">
            <a:noAutofit/>
          </a:bodyPr>
          <a:lstStyle/>
          <a:p>
            <a:pPr lvl="0" rtl="0">
              <a:spcBef>
                <a:spcPts val="0"/>
              </a:spcBef>
              <a:buNone/>
            </a:pPr>
            <a:r>
              <a:rPr lang="en" sz="2400" b="1" dirty="0">
                <a:solidFill>
                  <a:schemeClr val="dk1"/>
                </a:solidFill>
              </a:rPr>
              <a:t>Data Day:    Determining Data Dominance</a:t>
            </a:r>
          </a:p>
          <a:p>
            <a:pPr lvl="0" rtl="0">
              <a:spcBef>
                <a:spcPts val="0"/>
              </a:spcBef>
              <a:buNone/>
            </a:pPr>
            <a:r>
              <a:rPr lang="en" sz="2400" dirty="0"/>
              <a:t>Addressing Domain 5 Common Core Math Standards</a:t>
            </a:r>
          </a:p>
        </p:txBody>
      </p:sp>
      <p:sp>
        <p:nvSpPr>
          <p:cNvPr id="604" name="Shape 604"/>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54</a:t>
            </a:r>
            <a:endParaRPr lang="en" dirty="0">
              <a:solidFill>
                <a:srgbClr val="FFFFFF"/>
              </a:solidFill>
            </a:endParaRPr>
          </a:p>
        </p:txBody>
      </p:sp>
      <p:sp>
        <p:nvSpPr>
          <p:cNvPr id="605" name="Shape 605"/>
          <p:cNvSpPr txBox="1"/>
          <p:nvPr/>
        </p:nvSpPr>
        <p:spPr>
          <a:xfrm rot="882488">
            <a:off x="7632652" y="2772033"/>
            <a:ext cx="1229700" cy="456167"/>
          </a:xfrm>
          <a:prstGeom prst="rect">
            <a:avLst/>
          </a:prstGeom>
          <a:noFill/>
          <a:ln>
            <a:noFill/>
          </a:ln>
        </p:spPr>
        <p:txBody>
          <a:bodyPr lIns="91425" tIns="91425" rIns="91425" bIns="91425" anchor="t" anchorCtr="0">
            <a:noAutofit/>
          </a:bodyPr>
          <a:lstStyle/>
          <a:p>
            <a:r>
              <a:rPr lang="en-US" sz="2400" b="1" dirty="0">
                <a:solidFill>
                  <a:srgbClr val="FF0000"/>
                </a:solidFill>
                <a:latin typeface="Comic Sans MS" panose="030F0702030302020204" pitchFamily="66" charset="0"/>
              </a:rPr>
              <a:t>MAD</a:t>
            </a:r>
          </a:p>
          <a:p>
            <a:r>
              <a:rPr lang="en-US" dirty="0"/>
              <a:t/>
            </a:r>
            <a:br>
              <a:rPr lang="en-US" dirty="0"/>
            </a:br>
            <a:endParaRPr dirty="0"/>
          </a:p>
        </p:txBody>
      </p:sp>
      <p:sp>
        <p:nvSpPr>
          <p:cNvPr id="606" name="Shape 606"/>
          <p:cNvSpPr txBox="1"/>
          <p:nvPr/>
        </p:nvSpPr>
        <p:spPr>
          <a:xfrm>
            <a:off x="983801" y="2894334"/>
            <a:ext cx="1689599" cy="2466799"/>
          </a:xfrm>
          <a:prstGeom prst="rect">
            <a:avLst/>
          </a:prstGeom>
          <a:noFill/>
          <a:ln>
            <a:noFill/>
          </a:ln>
        </p:spPr>
        <p:txBody>
          <a:bodyPr lIns="91425" tIns="91425" rIns="91425" bIns="91425" anchor="t" anchorCtr="0">
            <a:noAutofit/>
          </a:bodyPr>
          <a:lstStyle/>
          <a:p>
            <a:pPr>
              <a:spcBef>
                <a:spcPts val="0"/>
              </a:spcBef>
              <a:buNone/>
            </a:pPr>
            <a:endParaRPr/>
          </a:p>
        </p:txBody>
      </p:sp>
      <p:pic>
        <p:nvPicPr>
          <p:cNvPr id="607" name="Shape 607"/>
          <p:cNvPicPr preferRelativeResize="0"/>
          <p:nvPr/>
        </p:nvPicPr>
        <p:blipFill>
          <a:blip r:embed="rId3">
            <a:alphaModFix/>
          </a:blip>
          <a:stretch>
            <a:fillRect/>
          </a:stretch>
        </p:blipFill>
        <p:spPr>
          <a:xfrm>
            <a:off x="361050" y="3013900"/>
            <a:ext cx="2550138" cy="2466800"/>
          </a:xfrm>
          <a:prstGeom prst="rect">
            <a:avLst/>
          </a:prstGeom>
          <a:noFill/>
          <a:ln>
            <a:noFill/>
          </a:ln>
        </p:spPr>
      </p:pic>
      <p:sp>
        <p:nvSpPr>
          <p:cNvPr id="610" name="Shape 610"/>
          <p:cNvSpPr txBox="1"/>
          <p:nvPr/>
        </p:nvSpPr>
        <p:spPr>
          <a:xfrm rot="-1908052">
            <a:off x="2619257" y="5161063"/>
            <a:ext cx="1587837" cy="485267"/>
          </a:xfrm>
          <a:prstGeom prst="rect">
            <a:avLst/>
          </a:prstGeom>
          <a:noFill/>
          <a:ln>
            <a:noFill/>
          </a:ln>
        </p:spPr>
        <p:txBody>
          <a:bodyPr lIns="91425" tIns="91425" rIns="91425" bIns="91425" anchor="t" anchorCtr="0">
            <a:noAutofit/>
          </a:bodyPr>
          <a:lstStyle/>
          <a:p>
            <a:pPr lvl="0" rtl="0">
              <a:spcBef>
                <a:spcPts val="0"/>
              </a:spcBef>
              <a:buNone/>
            </a:pPr>
            <a:r>
              <a:rPr lang="en" sz="2400" b="1" dirty="0">
                <a:solidFill>
                  <a:srgbClr val="FF0000"/>
                </a:solidFill>
                <a:latin typeface="Comic Sans MS" panose="030F0702030302020204" pitchFamily="66" charset="0"/>
                <a:ea typeface="Times New Roman"/>
                <a:cs typeface="Times New Roman"/>
                <a:sym typeface="Times New Roman"/>
              </a:rPr>
              <a:t>maximum</a:t>
            </a:r>
          </a:p>
        </p:txBody>
      </p:sp>
      <p:sp>
        <p:nvSpPr>
          <p:cNvPr id="611" name="Shape 611"/>
          <p:cNvSpPr txBox="1"/>
          <p:nvPr/>
        </p:nvSpPr>
        <p:spPr>
          <a:xfrm>
            <a:off x="3389799" y="3157533"/>
            <a:ext cx="1301197" cy="306951"/>
          </a:xfrm>
          <a:prstGeom prst="rect">
            <a:avLst/>
          </a:prstGeom>
          <a:noFill/>
          <a:ln>
            <a:noFill/>
          </a:ln>
        </p:spPr>
        <p:txBody>
          <a:bodyPr lIns="91425" tIns="91425" rIns="91425" bIns="91425" anchor="t" anchorCtr="0">
            <a:noAutofit/>
          </a:bodyPr>
          <a:lstStyle/>
          <a:p>
            <a:pPr lvl="0" rtl="0">
              <a:spcBef>
                <a:spcPts val="0"/>
              </a:spcBef>
              <a:buNone/>
            </a:pPr>
            <a:r>
              <a:rPr lang="en" sz="2400" b="1" dirty="0">
                <a:solidFill>
                  <a:srgbClr val="FF0000"/>
                </a:solidFill>
                <a:latin typeface="Comic Sans MS" panose="030F0702030302020204" pitchFamily="66" charset="0"/>
                <a:ea typeface="Times New Roman"/>
                <a:cs typeface="Times New Roman"/>
                <a:sym typeface="Times New Roman"/>
              </a:rPr>
              <a:t>median</a:t>
            </a:r>
          </a:p>
        </p:txBody>
      </p:sp>
      <p:sp>
        <p:nvSpPr>
          <p:cNvPr id="612" name="Shape 612"/>
          <p:cNvSpPr txBox="1"/>
          <p:nvPr/>
        </p:nvSpPr>
        <p:spPr>
          <a:xfrm rot="2105947">
            <a:off x="6183051" y="2745035"/>
            <a:ext cx="1044030" cy="238880"/>
          </a:xfrm>
          <a:prstGeom prst="rect">
            <a:avLst/>
          </a:prstGeom>
          <a:noFill/>
          <a:ln>
            <a:noFill/>
          </a:ln>
        </p:spPr>
        <p:txBody>
          <a:bodyPr lIns="91425" tIns="91425" rIns="91425" bIns="91425" anchor="t" anchorCtr="0">
            <a:noAutofit/>
          </a:bodyPr>
          <a:lstStyle/>
          <a:p>
            <a:pPr lvl="0" rtl="0">
              <a:spcBef>
                <a:spcPts val="0"/>
              </a:spcBef>
              <a:buNone/>
            </a:pPr>
            <a:r>
              <a:rPr lang="en" sz="2400" b="1" dirty="0">
                <a:solidFill>
                  <a:srgbClr val="FF0000"/>
                </a:solidFill>
                <a:latin typeface="Comic Sans MS" panose="030F0702030302020204" pitchFamily="66" charset="0"/>
                <a:ea typeface="Times New Roman"/>
                <a:cs typeface="Times New Roman"/>
                <a:sym typeface="Times New Roman"/>
              </a:rPr>
              <a:t>mode</a:t>
            </a:r>
          </a:p>
        </p:txBody>
      </p:sp>
      <p:sp>
        <p:nvSpPr>
          <p:cNvPr id="613" name="Shape 613"/>
          <p:cNvSpPr txBox="1"/>
          <p:nvPr/>
        </p:nvSpPr>
        <p:spPr>
          <a:xfrm>
            <a:off x="4218401" y="4468299"/>
            <a:ext cx="1708221" cy="562163"/>
          </a:xfrm>
          <a:prstGeom prst="rect">
            <a:avLst/>
          </a:prstGeom>
          <a:noFill/>
          <a:ln>
            <a:noFill/>
          </a:ln>
        </p:spPr>
        <p:txBody>
          <a:bodyPr lIns="91425" tIns="91425" rIns="91425" bIns="91425" anchor="t" anchorCtr="0">
            <a:noAutofit/>
          </a:bodyPr>
          <a:lstStyle/>
          <a:p>
            <a:pPr lvl="0" rtl="0">
              <a:spcBef>
                <a:spcPts val="0"/>
              </a:spcBef>
              <a:buNone/>
            </a:pPr>
            <a:r>
              <a:rPr lang="en" sz="2400" b="1" dirty="0">
                <a:solidFill>
                  <a:srgbClr val="FF0000"/>
                </a:solidFill>
                <a:latin typeface="Comic Sans MS" panose="030F0702030302020204" pitchFamily="66" charset="0"/>
                <a:ea typeface="Times New Roman"/>
                <a:cs typeface="Times New Roman"/>
                <a:sym typeface="Times New Roman"/>
              </a:rPr>
              <a:t>minimum</a:t>
            </a:r>
          </a:p>
        </p:txBody>
      </p:sp>
      <p:sp>
        <p:nvSpPr>
          <p:cNvPr id="614" name="Shape 614"/>
          <p:cNvSpPr txBox="1"/>
          <p:nvPr/>
        </p:nvSpPr>
        <p:spPr>
          <a:xfrm rot="1050372">
            <a:off x="5884498" y="3834556"/>
            <a:ext cx="1625813" cy="113154"/>
          </a:xfrm>
          <a:prstGeom prst="rect">
            <a:avLst/>
          </a:prstGeom>
          <a:noFill/>
          <a:ln>
            <a:noFill/>
          </a:ln>
        </p:spPr>
        <p:txBody>
          <a:bodyPr lIns="91425" tIns="91425" rIns="91425" bIns="91425" anchor="t" anchorCtr="0">
            <a:noAutofit/>
          </a:bodyPr>
          <a:lstStyle/>
          <a:p>
            <a:pPr lvl="0" rtl="0">
              <a:spcBef>
                <a:spcPts val="0"/>
              </a:spcBef>
              <a:buNone/>
            </a:pPr>
            <a:r>
              <a:rPr lang="en" sz="2400" b="1" dirty="0">
                <a:solidFill>
                  <a:srgbClr val="FF0000"/>
                </a:solidFill>
                <a:latin typeface="Comic Sans MS" panose="030F0702030302020204" pitchFamily="66" charset="0"/>
                <a:ea typeface="Times New Roman"/>
                <a:cs typeface="Times New Roman"/>
                <a:sym typeface="Times New Roman"/>
              </a:rPr>
              <a:t>mean</a:t>
            </a:r>
          </a:p>
        </p:txBody>
      </p:sp>
      <p:sp>
        <p:nvSpPr>
          <p:cNvPr id="615" name="Shape 615"/>
          <p:cNvSpPr txBox="1"/>
          <p:nvPr/>
        </p:nvSpPr>
        <p:spPr>
          <a:xfrm rot="652778">
            <a:off x="6988331" y="4509239"/>
            <a:ext cx="1724833" cy="928722"/>
          </a:xfrm>
          <a:prstGeom prst="rect">
            <a:avLst/>
          </a:prstGeom>
          <a:noFill/>
          <a:ln>
            <a:noFill/>
          </a:ln>
        </p:spPr>
        <p:txBody>
          <a:bodyPr lIns="91425" tIns="91425" rIns="91425" bIns="91425" anchor="t" anchorCtr="0">
            <a:noAutofit/>
          </a:bodyPr>
          <a:lstStyle/>
          <a:p>
            <a:pPr lvl="0" rtl="0">
              <a:spcBef>
                <a:spcPts val="0"/>
              </a:spcBef>
              <a:buNone/>
            </a:pPr>
            <a:r>
              <a:rPr lang="en" sz="2400" b="1" dirty="0">
                <a:solidFill>
                  <a:srgbClr val="00B050"/>
                </a:solidFill>
                <a:latin typeface="Comic Sans MS" panose="030F0702030302020204" pitchFamily="66" charset="0"/>
                <a:ea typeface="Times New Roman"/>
                <a:cs typeface="Times New Roman"/>
                <a:sym typeface="Times New Roman"/>
              </a:rPr>
              <a:t>population</a:t>
            </a:r>
          </a:p>
        </p:txBody>
      </p:sp>
      <p:sp>
        <p:nvSpPr>
          <p:cNvPr id="616" name="Shape 616"/>
          <p:cNvSpPr txBox="1"/>
          <p:nvPr/>
        </p:nvSpPr>
        <p:spPr>
          <a:xfrm>
            <a:off x="4837764" y="5530152"/>
            <a:ext cx="1885524" cy="498126"/>
          </a:xfrm>
          <a:prstGeom prst="rect">
            <a:avLst/>
          </a:prstGeom>
          <a:noFill/>
          <a:ln>
            <a:noFill/>
          </a:ln>
        </p:spPr>
        <p:txBody>
          <a:bodyPr lIns="91425" tIns="91425" rIns="91425" bIns="91425" anchor="t" anchorCtr="0">
            <a:noAutofit/>
          </a:bodyPr>
          <a:lstStyle/>
          <a:p>
            <a:pPr lvl="0" rtl="0">
              <a:spcBef>
                <a:spcPts val="0"/>
              </a:spcBef>
              <a:buNone/>
            </a:pPr>
            <a:r>
              <a:rPr lang="en" sz="2400" b="1" dirty="0">
                <a:solidFill>
                  <a:srgbClr val="FF0000"/>
                </a:solidFill>
                <a:latin typeface="Comic Sans MS" panose="030F0702030302020204" pitchFamily="66" charset="0"/>
                <a:ea typeface="Times New Roman"/>
                <a:cs typeface="Times New Roman"/>
                <a:sym typeface="Times New Roman"/>
              </a:rPr>
              <a:t>sample</a:t>
            </a:r>
          </a:p>
        </p:txBody>
      </p:sp>
      <p:sp>
        <p:nvSpPr>
          <p:cNvPr id="617" name="Shape 617"/>
          <p:cNvSpPr txBox="1"/>
          <p:nvPr/>
        </p:nvSpPr>
        <p:spPr>
          <a:xfrm rot="20763812">
            <a:off x="3254800" y="4116146"/>
            <a:ext cx="801900" cy="313600"/>
          </a:xfrm>
          <a:prstGeom prst="rect">
            <a:avLst/>
          </a:prstGeom>
          <a:noFill/>
          <a:ln>
            <a:noFill/>
          </a:ln>
        </p:spPr>
        <p:txBody>
          <a:bodyPr lIns="91425" tIns="91425" rIns="91425" bIns="91425" anchor="t" anchorCtr="0">
            <a:noAutofit/>
          </a:bodyPr>
          <a:lstStyle/>
          <a:p>
            <a:pPr lvl="0" rtl="0">
              <a:spcBef>
                <a:spcPts val="0"/>
              </a:spcBef>
              <a:buNone/>
            </a:pPr>
            <a:r>
              <a:rPr lang="en" sz="2400" b="1" dirty="0">
                <a:solidFill>
                  <a:srgbClr val="00B050"/>
                </a:solidFill>
                <a:latin typeface="Comic Sans MS" panose="030F0702030302020204" pitchFamily="66" charset="0"/>
                <a:ea typeface="Times New Roman"/>
                <a:cs typeface="Times New Roman"/>
                <a:sym typeface="Times New Roman"/>
              </a:rPr>
              <a:t>bias</a:t>
            </a:r>
          </a:p>
        </p:txBody>
      </p:sp>
      <p:sp>
        <p:nvSpPr>
          <p:cNvPr id="19" name="Shape 611"/>
          <p:cNvSpPr txBox="1"/>
          <p:nvPr/>
        </p:nvSpPr>
        <p:spPr>
          <a:xfrm rot="20347203">
            <a:off x="3445497" y="2348674"/>
            <a:ext cx="1301197" cy="306951"/>
          </a:xfrm>
          <a:prstGeom prst="rect">
            <a:avLst/>
          </a:prstGeom>
          <a:noFill/>
          <a:ln>
            <a:noFill/>
          </a:ln>
        </p:spPr>
        <p:txBody>
          <a:bodyPr lIns="91425" tIns="91425" rIns="91425" bIns="91425" anchor="t" anchorCtr="0">
            <a:noAutofit/>
          </a:bodyPr>
          <a:lstStyle/>
          <a:p>
            <a:pPr lvl="0" rtl="0">
              <a:spcBef>
                <a:spcPts val="0"/>
              </a:spcBef>
              <a:buNone/>
            </a:pPr>
            <a:r>
              <a:rPr lang="en" sz="2400" b="1" dirty="0" smtClean="0">
                <a:solidFill>
                  <a:srgbClr val="00B050"/>
                </a:solidFill>
                <a:latin typeface="Comic Sans MS" panose="030F0702030302020204" pitchFamily="66" charset="0"/>
                <a:ea typeface="Times New Roman"/>
                <a:cs typeface="Times New Roman"/>
                <a:sym typeface="Times New Roman"/>
              </a:rPr>
              <a:t>outlier</a:t>
            </a:r>
            <a:endParaRPr lang="en" sz="2400" b="1" dirty="0">
              <a:solidFill>
                <a:srgbClr val="00B050"/>
              </a:solidFill>
              <a:latin typeface="Comic Sans MS" panose="030F0702030302020204" pitchFamily="66" charset="0"/>
              <a:ea typeface="Times New Roman"/>
              <a:cs typeface="Times New Roman"/>
              <a:sym typeface="Times New Roman"/>
            </a:endParaRPr>
          </a:p>
        </p:txBody>
      </p:sp>
      <p:pic>
        <p:nvPicPr>
          <p:cNvPr id="20" name="Shape 577"/>
          <p:cNvPicPr preferRelativeResize="0"/>
          <p:nvPr/>
        </p:nvPicPr>
        <p:blipFill>
          <a:blip r:embed="rId4">
            <a:alphaModFix/>
          </a:blip>
          <a:stretch>
            <a:fillRect/>
          </a:stretch>
        </p:blipFill>
        <p:spPr>
          <a:xfrm>
            <a:off x="7489680" y="247234"/>
            <a:ext cx="1307035" cy="1398192"/>
          </a:xfrm>
          <a:prstGeom prst="rect">
            <a:avLst/>
          </a:prstGeom>
          <a:noFill/>
          <a:ln>
            <a:noFill/>
          </a:ln>
        </p:spPr>
      </p:pic>
    </p:spTree>
    <p:extLst>
      <p:ext uri="{BB962C8B-B14F-4D97-AF65-F5344CB8AC3E}">
        <p14:creationId xmlns:p14="http://schemas.microsoft.com/office/powerpoint/2010/main" val="3429874678"/>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685801" y="249433"/>
            <a:ext cx="8077199" cy="677200"/>
          </a:xfrm>
          <a:prstGeom prst="rect">
            <a:avLst/>
          </a:prstGeom>
        </p:spPr>
        <p:txBody>
          <a:bodyPr lIns="91425" tIns="91425" rIns="91425" bIns="91425" anchor="ctr" anchorCtr="0">
            <a:noAutofit/>
          </a:bodyPr>
          <a:lstStyle/>
          <a:p>
            <a:pPr lvl="0" rtl="0">
              <a:spcBef>
                <a:spcPts val="0"/>
              </a:spcBef>
              <a:buNone/>
            </a:pPr>
            <a:r>
              <a:rPr lang="en" sz="3000" b="1" dirty="0">
                <a:solidFill>
                  <a:srgbClr val="FF0000"/>
                </a:solidFill>
              </a:rPr>
              <a:t>Lesson </a:t>
            </a:r>
            <a:r>
              <a:rPr lang="en" sz="3000" b="1" dirty="0" smtClean="0">
                <a:solidFill>
                  <a:srgbClr val="FF0000"/>
                </a:solidFill>
              </a:rPr>
              <a:t>2: </a:t>
            </a:r>
            <a:r>
              <a:rPr lang="en" sz="3000" b="1" dirty="0">
                <a:solidFill>
                  <a:srgbClr val="FF0000"/>
                </a:solidFill>
              </a:rPr>
              <a:t>Activity 2</a:t>
            </a:r>
          </a:p>
        </p:txBody>
      </p:sp>
      <p:sp>
        <p:nvSpPr>
          <p:cNvPr id="585" name="Shape 585"/>
          <p:cNvSpPr txBox="1">
            <a:spLocks noGrp="1"/>
          </p:cNvSpPr>
          <p:nvPr>
            <p:ph type="body" idx="1"/>
          </p:nvPr>
        </p:nvSpPr>
        <p:spPr>
          <a:xfrm>
            <a:off x="685801" y="1197667"/>
            <a:ext cx="8077199" cy="4303199"/>
          </a:xfrm>
          <a:prstGeom prst="rect">
            <a:avLst/>
          </a:prstGeom>
        </p:spPr>
        <p:txBody>
          <a:bodyPr lIns="91425" tIns="91425" rIns="91425" bIns="91425" anchor="t" anchorCtr="0">
            <a:noAutofit/>
          </a:bodyPr>
          <a:lstStyle/>
          <a:p>
            <a:pPr lvl="0">
              <a:spcBef>
                <a:spcPts val="0"/>
              </a:spcBef>
              <a:buSzPct val="78571"/>
              <a:buNone/>
            </a:pPr>
            <a:r>
              <a:rPr lang="en" sz="2400" b="1" dirty="0" smtClean="0">
                <a:solidFill>
                  <a:schemeClr val="dk1"/>
                </a:solidFill>
              </a:rPr>
              <a:t>Data </a:t>
            </a:r>
            <a:r>
              <a:rPr lang="en" sz="2400" b="1" dirty="0">
                <a:solidFill>
                  <a:schemeClr val="dk1"/>
                </a:solidFill>
              </a:rPr>
              <a:t>Day:    </a:t>
            </a:r>
            <a:r>
              <a:rPr lang="en" sz="2400" b="1" dirty="0" smtClean="0">
                <a:solidFill>
                  <a:schemeClr val="dk1"/>
                </a:solidFill>
              </a:rPr>
              <a:t>Guzzling Gas</a:t>
            </a:r>
            <a:endParaRPr lang="en" sz="2400" b="1" dirty="0">
              <a:solidFill>
                <a:schemeClr val="dk1"/>
              </a:solidFill>
            </a:endParaRPr>
          </a:p>
          <a:p>
            <a:pPr lvl="0">
              <a:spcBef>
                <a:spcPts val="0"/>
              </a:spcBef>
              <a:buSzPct val="78571"/>
              <a:buNone/>
            </a:pPr>
            <a:r>
              <a:rPr lang="en" sz="2400" dirty="0">
                <a:solidFill>
                  <a:schemeClr val="dk1"/>
                </a:solidFill>
              </a:rPr>
              <a:t>Addressing Domain 5 Common Core Math Standards</a:t>
            </a:r>
          </a:p>
          <a:p>
            <a:endParaRPr lang="en" b="1" dirty="0"/>
          </a:p>
          <a:p>
            <a:pPr marL="914400" lvl="0" indent="0">
              <a:spcBef>
                <a:spcPts val="0"/>
              </a:spcBef>
              <a:spcAft>
                <a:spcPts val="1000"/>
              </a:spcAft>
              <a:buNone/>
            </a:pPr>
            <a:r>
              <a:rPr lang="en" sz="1800" b="1" i="1" dirty="0"/>
              <a:t>Hook:</a:t>
            </a:r>
            <a:r>
              <a:rPr lang="en" sz="1800" b="1" i="1" dirty="0" smtClean="0"/>
              <a:t> </a:t>
            </a:r>
            <a:r>
              <a:rPr lang="en" sz="1800" i="1" dirty="0"/>
              <a:t>The U.S. uses approximately half of the world’s gasoline -- 134.51 billion gallons of gasoline were consumed.</a:t>
            </a:r>
          </a:p>
          <a:p>
            <a:pPr marL="457200" indent="457200">
              <a:spcBef>
                <a:spcPts val="0"/>
              </a:spcBef>
              <a:spcAft>
                <a:spcPts val="1000"/>
              </a:spcAft>
              <a:buNone/>
            </a:pPr>
            <a:r>
              <a:rPr lang="en" sz="1800" i="1" dirty="0"/>
              <a:t>  Idling in traffic alone utilizes over 8 million gallons </a:t>
            </a:r>
            <a:endParaRPr lang="en" sz="1800" i="1" dirty="0" smtClean="0"/>
          </a:p>
          <a:p>
            <a:pPr marL="457200" indent="457200">
              <a:spcBef>
                <a:spcPts val="0"/>
              </a:spcBef>
              <a:spcAft>
                <a:spcPts val="1000"/>
              </a:spcAft>
              <a:buNone/>
            </a:pPr>
            <a:r>
              <a:rPr lang="en-US" sz="1800" i="1" dirty="0"/>
              <a:t>o</a:t>
            </a:r>
            <a:r>
              <a:rPr lang="en" sz="1800" i="1" dirty="0" smtClean="0"/>
              <a:t>f </a:t>
            </a:r>
            <a:r>
              <a:rPr lang="en" sz="1800" i="1" dirty="0"/>
              <a:t>gasoline per day! </a:t>
            </a:r>
            <a:r>
              <a:rPr lang="en" sz="1800" b="1" i="1" dirty="0"/>
              <a:t> </a:t>
            </a:r>
          </a:p>
          <a:p>
            <a:pPr lvl="0" rtl="0">
              <a:spcBef>
                <a:spcPts val="0"/>
              </a:spcBef>
              <a:buClr>
                <a:schemeClr val="dk1"/>
              </a:buClr>
              <a:buSzPct val="78571"/>
              <a:buFont typeface="Arial"/>
              <a:buNone/>
            </a:pPr>
            <a:r>
              <a:rPr lang="en" dirty="0">
                <a:solidFill>
                  <a:schemeClr val="dk1"/>
                </a:solidFill>
              </a:rPr>
              <a:t>					</a:t>
            </a:r>
          </a:p>
          <a:p>
            <a:pPr lvl="0" rtl="0">
              <a:spcBef>
                <a:spcPts val="0"/>
              </a:spcBef>
              <a:buNone/>
            </a:pPr>
            <a:endParaRPr dirty="0">
              <a:solidFill>
                <a:schemeClr val="dk1"/>
              </a:solidFill>
            </a:endParaRPr>
          </a:p>
        </p:txBody>
      </p:sp>
      <p:sp>
        <p:nvSpPr>
          <p:cNvPr id="586" name="Shape 586"/>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52</a:t>
            </a:r>
            <a:endParaRPr lang="en" dirty="0">
              <a:solidFill>
                <a:srgbClr val="FFFFFF"/>
              </a:solidFill>
            </a:endParaRPr>
          </a:p>
        </p:txBody>
      </p:sp>
      <p:sp>
        <p:nvSpPr>
          <p:cNvPr id="587" name="Shape 587"/>
          <p:cNvSpPr txBox="1"/>
          <p:nvPr/>
        </p:nvSpPr>
        <p:spPr>
          <a:xfrm>
            <a:off x="7506725" y="2708967"/>
            <a:ext cx="1015800" cy="1939200"/>
          </a:xfrm>
          <a:prstGeom prst="rect">
            <a:avLst/>
          </a:prstGeom>
          <a:noFill/>
          <a:ln>
            <a:noFill/>
          </a:ln>
        </p:spPr>
        <p:txBody>
          <a:bodyPr lIns="91425" tIns="91425" rIns="91425" bIns="91425" anchor="t" anchorCtr="0">
            <a:noAutofit/>
          </a:bodyPr>
          <a:lstStyle/>
          <a:p>
            <a:pPr>
              <a:spcBef>
                <a:spcPts val="0"/>
              </a:spcBef>
              <a:buNone/>
            </a:pPr>
            <a:endParaRPr/>
          </a:p>
        </p:txBody>
      </p:sp>
      <p:pic>
        <p:nvPicPr>
          <p:cNvPr id="588" name="Shape 588"/>
          <p:cNvPicPr preferRelativeResize="0"/>
          <p:nvPr/>
        </p:nvPicPr>
        <p:blipFill>
          <a:blip r:embed="rId3">
            <a:alphaModFix/>
          </a:blip>
          <a:stretch>
            <a:fillRect/>
          </a:stretch>
        </p:blipFill>
        <p:spPr>
          <a:xfrm rot="391559">
            <a:off x="6071938" y="3534563"/>
            <a:ext cx="2347383" cy="2125273"/>
          </a:xfrm>
          <a:prstGeom prst="rect">
            <a:avLst/>
          </a:prstGeom>
          <a:noFill/>
          <a:ln>
            <a:noFill/>
          </a:ln>
        </p:spPr>
      </p:pic>
      <p:sp>
        <p:nvSpPr>
          <p:cNvPr id="589" name="Shape 589"/>
          <p:cNvSpPr txBox="1"/>
          <p:nvPr/>
        </p:nvSpPr>
        <p:spPr>
          <a:xfrm>
            <a:off x="1518451" y="3093933"/>
            <a:ext cx="1347299" cy="2125200"/>
          </a:xfrm>
          <a:prstGeom prst="rect">
            <a:avLst/>
          </a:prstGeom>
          <a:noFill/>
          <a:ln>
            <a:noFill/>
          </a:ln>
        </p:spPr>
        <p:txBody>
          <a:bodyPr lIns="91425" tIns="91425" rIns="91425" bIns="91425" anchor="t" anchorCtr="0">
            <a:noAutofit/>
          </a:bodyPr>
          <a:lstStyle/>
          <a:p>
            <a:pPr>
              <a:spcBef>
                <a:spcPts val="0"/>
              </a:spcBef>
              <a:buNone/>
            </a:pPr>
            <a:endParaRPr/>
          </a:p>
        </p:txBody>
      </p:sp>
      <p:pic>
        <p:nvPicPr>
          <p:cNvPr id="590" name="Shape 590"/>
          <p:cNvPicPr preferRelativeResize="0"/>
          <p:nvPr/>
        </p:nvPicPr>
        <p:blipFill>
          <a:blip r:embed="rId4">
            <a:alphaModFix/>
          </a:blip>
          <a:stretch>
            <a:fillRect/>
          </a:stretch>
        </p:blipFill>
        <p:spPr>
          <a:xfrm rot="20954458">
            <a:off x="1070812" y="3964768"/>
            <a:ext cx="1918854" cy="1807132"/>
          </a:xfrm>
          <a:prstGeom prst="rect">
            <a:avLst/>
          </a:prstGeom>
          <a:noFill/>
          <a:ln>
            <a:noFill/>
          </a:ln>
        </p:spPr>
      </p:pic>
    </p:spTree>
    <p:extLst>
      <p:ext uri="{BB962C8B-B14F-4D97-AF65-F5344CB8AC3E}">
        <p14:creationId xmlns:p14="http://schemas.microsoft.com/office/powerpoint/2010/main" val="691828476"/>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Shape 622"/>
          <p:cNvSpPr txBox="1">
            <a:spLocks noGrp="1"/>
          </p:cNvSpPr>
          <p:nvPr>
            <p:ph type="title"/>
          </p:nvPr>
        </p:nvSpPr>
        <p:spPr>
          <a:xfrm>
            <a:off x="685801" y="609600"/>
            <a:ext cx="8077199" cy="705853"/>
          </a:xfrm>
          <a:prstGeom prst="rect">
            <a:avLst/>
          </a:prstGeom>
        </p:spPr>
        <p:txBody>
          <a:bodyPr lIns="91425" tIns="91425" rIns="91425" bIns="91425" anchor="ctr" anchorCtr="0">
            <a:noAutofit/>
          </a:bodyPr>
          <a:lstStyle/>
          <a:p>
            <a:pPr>
              <a:spcBef>
                <a:spcPts val="0"/>
              </a:spcBef>
              <a:buNone/>
            </a:pPr>
            <a:r>
              <a:rPr lang="en" sz="3000" b="1" dirty="0">
                <a:solidFill>
                  <a:srgbClr val="FF0000"/>
                </a:solidFill>
              </a:rPr>
              <a:t>Lesson 2: Activity </a:t>
            </a:r>
            <a:r>
              <a:rPr lang="en" sz="3000" b="1" dirty="0" smtClean="0">
                <a:solidFill>
                  <a:srgbClr val="FF0000"/>
                </a:solidFill>
              </a:rPr>
              <a:t>3</a:t>
            </a:r>
            <a:endParaRPr lang="en" sz="3000" b="1" dirty="0">
              <a:solidFill>
                <a:srgbClr val="FF0000"/>
              </a:solidFill>
            </a:endParaRPr>
          </a:p>
        </p:txBody>
      </p:sp>
      <p:sp>
        <p:nvSpPr>
          <p:cNvPr id="623" name="Shape 623"/>
          <p:cNvSpPr txBox="1">
            <a:spLocks noGrp="1"/>
          </p:cNvSpPr>
          <p:nvPr>
            <p:ph type="body" idx="1"/>
          </p:nvPr>
        </p:nvSpPr>
        <p:spPr>
          <a:xfrm>
            <a:off x="685801" y="1935162"/>
            <a:ext cx="8077199" cy="3551199"/>
          </a:xfrm>
          <a:prstGeom prst="rect">
            <a:avLst/>
          </a:prstGeom>
        </p:spPr>
        <p:txBody>
          <a:bodyPr lIns="91425" tIns="91425" rIns="91425" bIns="91425" anchor="t" anchorCtr="0">
            <a:noAutofit/>
          </a:bodyPr>
          <a:lstStyle/>
          <a:p>
            <a:pPr marL="203200" indent="0">
              <a:buNone/>
            </a:pPr>
            <a:r>
              <a:rPr lang="en-US" sz="2400" dirty="0"/>
              <a:t/>
            </a:r>
            <a:br>
              <a:rPr lang="en-US" sz="2400" dirty="0"/>
            </a:br>
            <a:r>
              <a:rPr lang="en-US" sz="2400" b="1" dirty="0"/>
              <a:t>Don’t Overreact:  Reaction Time and Other Driver Behavior Issues on the Road</a:t>
            </a:r>
            <a:r>
              <a:rPr lang="en-US" sz="2400" dirty="0"/>
              <a:t>: </a:t>
            </a:r>
          </a:p>
          <a:p>
            <a:pPr marL="203200" indent="0">
              <a:buNone/>
            </a:pPr>
            <a:r>
              <a:rPr lang="en-US" sz="2400" dirty="0"/>
              <a:t>                     </a:t>
            </a:r>
            <a:br>
              <a:rPr lang="en-US" sz="2400" dirty="0"/>
            </a:br>
            <a:r>
              <a:rPr lang="en-US" sz="2400" b="1" dirty="0"/>
              <a:t>                      Ruler Drop Test </a:t>
            </a:r>
            <a:endParaRPr lang="en" sz="2400" b="1" dirty="0">
              <a:solidFill>
                <a:schemeClr val="dk1"/>
              </a:solidFill>
            </a:endParaRPr>
          </a:p>
        </p:txBody>
      </p:sp>
      <p:sp>
        <p:nvSpPr>
          <p:cNvPr id="624" name="Shape 624"/>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55</a:t>
            </a:r>
            <a:endParaRPr lang="en" dirty="0">
              <a:solidFill>
                <a:srgbClr val="FFFFFF"/>
              </a:solidFill>
            </a:endParaRPr>
          </a:p>
        </p:txBody>
      </p:sp>
      <p:sp>
        <p:nvSpPr>
          <p:cNvPr id="7" name="Shape 623"/>
          <p:cNvSpPr txBox="1">
            <a:spLocks/>
          </p:cNvSpPr>
          <p:nvPr/>
        </p:nvSpPr>
        <p:spPr>
          <a:xfrm>
            <a:off x="520950" y="1636296"/>
            <a:ext cx="8077199" cy="35511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203200" indent="0">
              <a:buFont typeface="Arial"/>
              <a:buNone/>
            </a:pPr>
            <a:r>
              <a:rPr lang="en-US" sz="2400" dirty="0" smtClean="0"/>
              <a:t/>
            </a:r>
            <a:br>
              <a:rPr lang="en-US" sz="2400" dirty="0" smtClean="0"/>
            </a:br>
            <a:endParaRPr lang="en" sz="2400" b="1" dirty="0">
              <a:solidFill>
                <a:schemeClr val="dk1"/>
              </a:solidFill>
            </a:endParaRPr>
          </a:p>
        </p:txBody>
      </p:sp>
      <p:pic>
        <p:nvPicPr>
          <p:cNvPr id="8" name="Picture 2" descr="https://lh5.googleusercontent.com/KbfS3aLJRKat9hHsv0qEdUC9ULFOmADMV7qaHfp-PZqlSMpIY8mx7ebATYCunJDb-yJEjn1zwUzrkLE1JkNE8emvjbvVAwob1vvR-SiUg98_e3JOw-fdEVM5Resuf6GuXy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228" y="3073026"/>
            <a:ext cx="1790053" cy="271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10008"/>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685801" y="249434"/>
            <a:ext cx="8077199" cy="705999"/>
          </a:xfrm>
          <a:prstGeom prst="rect">
            <a:avLst/>
          </a:prstGeom>
        </p:spPr>
        <p:txBody>
          <a:bodyPr lIns="91425" tIns="91425" rIns="91425" bIns="91425" anchor="ctr" anchorCtr="0">
            <a:noAutofit/>
          </a:bodyPr>
          <a:lstStyle/>
          <a:p>
            <a:pPr lvl="0" rtl="0">
              <a:spcBef>
                <a:spcPts val="0"/>
              </a:spcBef>
              <a:buNone/>
            </a:pPr>
            <a:r>
              <a:rPr lang="en" sz="3000" b="1" dirty="0">
                <a:solidFill>
                  <a:srgbClr val="FF0000"/>
                </a:solidFill>
              </a:rPr>
              <a:t>Lesson 2: Activity </a:t>
            </a:r>
            <a:r>
              <a:rPr lang="en" sz="3000" b="1" dirty="0" smtClean="0">
                <a:solidFill>
                  <a:srgbClr val="FF0000"/>
                </a:solidFill>
              </a:rPr>
              <a:t>4</a:t>
            </a:r>
            <a:endParaRPr lang="en" sz="3000" b="1" dirty="0">
              <a:solidFill>
                <a:srgbClr val="FF0000"/>
              </a:solidFill>
            </a:endParaRPr>
          </a:p>
        </p:txBody>
      </p:sp>
      <p:sp>
        <p:nvSpPr>
          <p:cNvPr id="596" name="Shape 596"/>
          <p:cNvSpPr txBox="1">
            <a:spLocks noGrp="1"/>
          </p:cNvSpPr>
          <p:nvPr>
            <p:ph type="body" idx="1"/>
          </p:nvPr>
        </p:nvSpPr>
        <p:spPr>
          <a:xfrm>
            <a:off x="3879726" y="2552405"/>
            <a:ext cx="4677420" cy="3534495"/>
          </a:xfrm>
          <a:prstGeom prst="rect">
            <a:avLst/>
          </a:prstGeom>
        </p:spPr>
        <p:txBody>
          <a:bodyPr lIns="91425" tIns="91425" rIns="91425" bIns="91425" anchor="t" anchorCtr="0">
            <a:noAutofit/>
          </a:bodyPr>
          <a:lstStyle/>
          <a:p>
            <a:pPr lvl="0">
              <a:spcBef>
                <a:spcPts val="0"/>
              </a:spcBef>
              <a:buSzPct val="78571"/>
              <a:buNone/>
            </a:pPr>
            <a:r>
              <a:rPr lang="en-US" sz="2400" b="1" dirty="0" smtClean="0"/>
              <a:t>CHALLENGE:</a:t>
            </a:r>
          </a:p>
          <a:p>
            <a:pPr lvl="0">
              <a:spcBef>
                <a:spcPts val="0"/>
              </a:spcBef>
              <a:buSzPct val="78571"/>
              <a:buNone/>
            </a:pPr>
            <a:r>
              <a:rPr lang="en-US" sz="2400" dirty="0"/>
              <a:t> </a:t>
            </a:r>
            <a:r>
              <a:rPr lang="en-US" sz="2400" dirty="0" smtClean="0"/>
              <a:t>Design </a:t>
            </a:r>
            <a:r>
              <a:rPr lang="en-US" sz="2400" dirty="0"/>
              <a:t>a model that will show the most efficient traffic management system (an intersection with a stop sign or stop light, or a roundabout), given a set of </a:t>
            </a:r>
            <a:r>
              <a:rPr lang="en-US" sz="2400" dirty="0" smtClean="0"/>
              <a:t>constraints.</a:t>
            </a:r>
          </a:p>
          <a:p>
            <a:pPr lvl="0">
              <a:spcBef>
                <a:spcPts val="0"/>
              </a:spcBef>
              <a:buSzPct val="78571"/>
              <a:buNone/>
            </a:pPr>
            <a:endParaRPr lang="en" sz="2400" b="1" dirty="0">
              <a:solidFill>
                <a:schemeClr val="dk1"/>
              </a:solidFill>
            </a:endParaRPr>
          </a:p>
          <a:p>
            <a:pPr lvl="0" rtl="0">
              <a:spcBef>
                <a:spcPts val="0"/>
              </a:spcBef>
              <a:buClr>
                <a:schemeClr val="dk1"/>
              </a:buClr>
              <a:buSzPct val="78571"/>
              <a:buFont typeface="Arial"/>
              <a:buNone/>
            </a:pPr>
            <a:endParaRPr lang="en" b="1" dirty="0">
              <a:solidFill>
                <a:schemeClr val="dk1"/>
              </a:solidFill>
            </a:endParaRPr>
          </a:p>
        </p:txBody>
      </p:sp>
      <p:sp>
        <p:nvSpPr>
          <p:cNvPr id="597" name="Shape 597"/>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53</a:t>
            </a:r>
            <a:endParaRPr lang="en" dirty="0">
              <a:solidFill>
                <a:srgbClr val="FFFFFF"/>
              </a:solidFill>
            </a:endParaRPr>
          </a:p>
        </p:txBody>
      </p:sp>
      <p:pic>
        <p:nvPicPr>
          <p:cNvPr id="1026" name="Picture 2" descr="https://lh5.googleusercontent.com/yd0GY15mbBNfadu_z6uuYe6PtdUOqhZ9-RylZnXPgLSsyEI-sdUp1U_AtxDUkq8gTzmFbao8oeU5jCMGaELciOfnAGWrmuszONl3BQPaTbDCIdiSYKlThUh3H_i32ECt9_B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976" y="384507"/>
            <a:ext cx="20478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4.googleusercontent.com/YcdN4rC-zSFEp9uVna2r9vDbpaIWTUf8BBe5oyVjC4O9A2DYyo0NUVv4PWs5RKuelDjFesb9Xx-91959J_MnsRoJeVz9FgrMIR7AavyZvc7zM_WXCJjsWyDEpb-5j19u7AG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892" y="1661431"/>
            <a:ext cx="2952146" cy="358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403994"/>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Shape 629"/>
          <p:cNvSpPr txBox="1">
            <a:spLocks noGrp="1"/>
          </p:cNvSpPr>
          <p:nvPr>
            <p:ph type="title"/>
          </p:nvPr>
        </p:nvSpPr>
        <p:spPr>
          <a:xfrm>
            <a:off x="457200" y="79537"/>
            <a:ext cx="8229600" cy="1143200"/>
          </a:xfrm>
          <a:prstGeom prst="rect">
            <a:avLst/>
          </a:prstGeom>
        </p:spPr>
        <p:txBody>
          <a:bodyPr lIns="91425" tIns="91425" rIns="91425" bIns="91425" anchor="t" anchorCtr="0">
            <a:noAutofit/>
          </a:bodyPr>
          <a:lstStyle/>
          <a:p>
            <a:pPr lvl="0" algn="ctr" rtl="0">
              <a:spcBef>
                <a:spcPts val="0"/>
              </a:spcBef>
              <a:buNone/>
            </a:pPr>
            <a:endParaRPr/>
          </a:p>
          <a:p>
            <a:pPr lvl="0" algn="ctr" rtl="0">
              <a:spcBef>
                <a:spcPts val="0"/>
              </a:spcBef>
              <a:buNone/>
            </a:pPr>
            <a:r>
              <a:rPr lang="en" sz="3000">
                <a:solidFill>
                  <a:srgbClr val="FF0000"/>
                </a:solidFill>
              </a:rPr>
              <a:t>References</a:t>
            </a:r>
          </a:p>
          <a:p>
            <a:pPr lvl="0" algn="ctr" rtl="0">
              <a:spcBef>
                <a:spcPts val="0"/>
              </a:spcBef>
              <a:buNone/>
            </a:pPr>
            <a:endParaRPr/>
          </a:p>
          <a:p>
            <a:pPr lvl="0" algn="ctr" rtl="0">
              <a:spcBef>
                <a:spcPts val="0"/>
              </a:spcBef>
              <a:buNone/>
            </a:pPr>
            <a:endParaRPr/>
          </a:p>
          <a:p>
            <a:pPr lvl="0" algn="ctr" rtl="0">
              <a:spcBef>
                <a:spcPts val="0"/>
              </a:spcBef>
              <a:buNone/>
            </a:pPr>
            <a:endParaRPr/>
          </a:p>
          <a:p>
            <a:pPr lvl="0" algn="ctr" rtl="0">
              <a:spcBef>
                <a:spcPts val="0"/>
              </a:spcBef>
              <a:buNone/>
            </a:pPr>
            <a:endParaRPr/>
          </a:p>
          <a:p>
            <a:pPr lvl="0" algn="ctr" rtl="0">
              <a:spcBef>
                <a:spcPts val="0"/>
              </a:spcBef>
              <a:buNone/>
            </a:pPr>
            <a:endParaRPr/>
          </a:p>
          <a:p>
            <a:pPr lvl="0" algn="ctr" rtl="0">
              <a:spcBef>
                <a:spcPts val="0"/>
              </a:spcBef>
              <a:buNone/>
            </a:pPr>
            <a:endParaRPr/>
          </a:p>
          <a:p>
            <a:pPr lvl="0" rtl="0">
              <a:spcBef>
                <a:spcPts val="0"/>
              </a:spcBef>
              <a:buNone/>
            </a:pPr>
            <a:endParaRPr/>
          </a:p>
        </p:txBody>
      </p:sp>
      <p:sp>
        <p:nvSpPr>
          <p:cNvPr id="630" name="Shape 630"/>
          <p:cNvSpPr txBox="1">
            <a:spLocks noGrp="1"/>
          </p:cNvSpPr>
          <p:nvPr>
            <p:ph type="body" idx="1"/>
          </p:nvPr>
        </p:nvSpPr>
        <p:spPr>
          <a:xfrm>
            <a:off x="945300" y="1040967"/>
            <a:ext cx="7741499" cy="5074800"/>
          </a:xfrm>
          <a:prstGeom prst="rect">
            <a:avLst/>
          </a:prstGeom>
        </p:spPr>
        <p:txBody>
          <a:bodyPr lIns="91425" tIns="91425" rIns="91425" bIns="91425" anchor="t" anchorCtr="0">
            <a:noAutofit/>
          </a:bodyPr>
          <a:lstStyle/>
          <a:p>
            <a:pPr marL="457200" lvl="0" indent="-298450" rtl="0">
              <a:lnSpc>
                <a:spcPct val="120000"/>
              </a:lnSpc>
              <a:spcBef>
                <a:spcPts val="0"/>
              </a:spcBef>
              <a:buClr>
                <a:schemeClr val="dk1"/>
              </a:buClr>
              <a:buSzPct val="100000"/>
              <a:buFont typeface="Arial"/>
              <a:buChar char="•"/>
            </a:pPr>
            <a:r>
              <a:rPr lang="en" sz="1100"/>
              <a:t>Abdelfatah, A., Ramadan, A., and Darwish, G. (2012). “Utilizing vissim to evaluate ramp metering </a:t>
            </a:r>
          </a:p>
          <a:p>
            <a:pPr marL="457200" lvl="0" indent="457200" rtl="0">
              <a:lnSpc>
                <a:spcPct val="120000"/>
              </a:lnSpc>
              <a:spcBef>
                <a:spcPts val="0"/>
              </a:spcBef>
              <a:buNone/>
            </a:pPr>
            <a:r>
              <a:rPr lang="en" sz="1100"/>
              <a:t>performance.” </a:t>
            </a:r>
            <a:r>
              <a:rPr lang="en" sz="1100" i="1"/>
              <a:t>International Journal of Traffic and Transportation Engineering</a:t>
            </a:r>
            <a:r>
              <a:rPr lang="en" sz="1100"/>
              <a:t>, 1(1), 1-6.</a:t>
            </a:r>
          </a:p>
          <a:p>
            <a:pPr marL="457200" lvl="0" indent="-298450" rtl="0">
              <a:lnSpc>
                <a:spcPct val="120000"/>
              </a:lnSpc>
              <a:spcBef>
                <a:spcPts val="0"/>
              </a:spcBef>
              <a:buClr>
                <a:schemeClr val="dk1"/>
              </a:buClr>
              <a:buSzPct val="100000"/>
              <a:buFont typeface="Arial"/>
              <a:buChar char="•"/>
            </a:pPr>
            <a:r>
              <a:rPr lang="en" sz="1100"/>
              <a:t>Cambridge Systematics, Inc., (2001). “Twin Cities Ramp Meter Evaluation,” </a:t>
            </a:r>
            <a:r>
              <a:rPr lang="en" sz="1100" i="1"/>
              <a:t>HF2891</a:t>
            </a:r>
            <a:r>
              <a:rPr lang="en" sz="1100"/>
              <a:t>, Minnesota </a:t>
            </a:r>
          </a:p>
          <a:p>
            <a:pPr marL="457200" lvl="0" indent="457200" rtl="0">
              <a:lnSpc>
                <a:spcPct val="120000"/>
              </a:lnSpc>
              <a:spcBef>
                <a:spcPts val="0"/>
              </a:spcBef>
              <a:buNone/>
            </a:pPr>
            <a:r>
              <a:rPr lang="en" sz="1100"/>
              <a:t>Department of Transportation, St Paul MN. </a:t>
            </a:r>
          </a:p>
          <a:p>
            <a:pPr marL="457200" lvl="0" indent="-298450" rtl="0">
              <a:lnSpc>
                <a:spcPct val="120000"/>
              </a:lnSpc>
              <a:spcBef>
                <a:spcPts val="0"/>
              </a:spcBef>
              <a:buClr>
                <a:schemeClr val="dk1"/>
              </a:buClr>
              <a:buSzPct val="100000"/>
              <a:buFont typeface="Arial"/>
              <a:buChar char="•"/>
            </a:pPr>
            <a:r>
              <a:rPr lang="en" sz="1100"/>
              <a:t>Chaudhary, N. A. and Messer, C. J. (2000). “Design Criteria for Ramp Metering: Appendix to TxDOT </a:t>
            </a:r>
          </a:p>
          <a:p>
            <a:pPr marL="457200" lvl="0" indent="457200" rtl="0">
              <a:lnSpc>
                <a:spcPct val="120000"/>
              </a:lnSpc>
              <a:spcBef>
                <a:spcPts val="0"/>
              </a:spcBef>
              <a:buNone/>
            </a:pPr>
            <a:r>
              <a:rPr lang="en" sz="1100"/>
              <a:t>Roadway Design Manual.” </a:t>
            </a:r>
            <a:r>
              <a:rPr lang="en" sz="1100" i="1"/>
              <a:t>FHWA/TX-01/2121-3</a:t>
            </a:r>
            <a:r>
              <a:rPr lang="en" sz="1100"/>
              <a:t>, Texas Transportation Institute, College Station, </a:t>
            </a:r>
          </a:p>
          <a:p>
            <a:pPr marL="457200" lvl="0" indent="457200" rtl="0">
              <a:lnSpc>
                <a:spcPct val="120000"/>
              </a:lnSpc>
              <a:spcBef>
                <a:spcPts val="0"/>
              </a:spcBef>
              <a:buNone/>
            </a:pPr>
            <a:r>
              <a:rPr lang="en" sz="1100"/>
              <a:t>TX. </a:t>
            </a:r>
          </a:p>
          <a:p>
            <a:pPr marL="457200" lvl="0" indent="-298450" rtl="0">
              <a:lnSpc>
                <a:spcPct val="120000"/>
              </a:lnSpc>
              <a:spcBef>
                <a:spcPts val="0"/>
              </a:spcBef>
              <a:buClr>
                <a:schemeClr val="dk1"/>
              </a:buClr>
              <a:buSzPct val="100000"/>
              <a:buFont typeface="Arial"/>
              <a:buChar char="•"/>
            </a:pPr>
            <a:r>
              <a:rPr lang="en" sz="1100"/>
              <a:t>E. D. Arnold, Jr. (1998). “Ramp Metering: A Review of the Literature,” </a:t>
            </a:r>
            <a:r>
              <a:rPr lang="en" sz="1100" i="1"/>
              <a:t>VTRC 99-TAR5</a:t>
            </a:r>
            <a:r>
              <a:rPr lang="en" sz="1100"/>
              <a:t>, Virginia </a:t>
            </a:r>
          </a:p>
          <a:p>
            <a:pPr marL="457200" lvl="0" indent="457200" rtl="0">
              <a:lnSpc>
                <a:spcPct val="120000"/>
              </a:lnSpc>
              <a:spcBef>
                <a:spcPts val="0"/>
              </a:spcBef>
              <a:buNone/>
            </a:pPr>
            <a:r>
              <a:rPr lang="en" sz="1100"/>
              <a:t>Transportation Research Council, Charlottesville, VA.</a:t>
            </a:r>
          </a:p>
          <a:p>
            <a:pPr marL="457200" lvl="0" indent="-298450" rtl="0">
              <a:lnSpc>
                <a:spcPct val="120000"/>
              </a:lnSpc>
              <a:spcBef>
                <a:spcPts val="0"/>
              </a:spcBef>
              <a:buClr>
                <a:schemeClr val="dk1"/>
              </a:buClr>
              <a:buSzPct val="100000"/>
              <a:buFont typeface="Arial"/>
              <a:buChar char="•"/>
            </a:pPr>
            <a:r>
              <a:rPr lang="en" sz="1100"/>
              <a:t>Fang, J., Zhang, D., Jin, P., Qiu, Z., and Ran, B. (2012).  “A case study of active traffic control: improving </a:t>
            </a:r>
          </a:p>
          <a:p>
            <a:pPr marL="457200" lvl="0" indent="457200" rtl="0">
              <a:lnSpc>
                <a:spcPct val="120000"/>
              </a:lnSpc>
              <a:spcBef>
                <a:spcPts val="0"/>
              </a:spcBef>
              <a:buNone/>
            </a:pPr>
            <a:r>
              <a:rPr lang="en" sz="1100"/>
              <a:t>efficiency of the traffic operations using ramp metering system.”  </a:t>
            </a:r>
          </a:p>
          <a:p>
            <a:pPr marL="457200" lvl="0" indent="-298450" rtl="0">
              <a:lnSpc>
                <a:spcPct val="120000"/>
              </a:lnSpc>
              <a:spcBef>
                <a:spcPts val="0"/>
              </a:spcBef>
              <a:buClr>
                <a:schemeClr val="dk1"/>
              </a:buClr>
              <a:buSzPct val="100000"/>
              <a:buFont typeface="Arial"/>
              <a:buChar char="•"/>
            </a:pPr>
            <a:r>
              <a:rPr lang="en" sz="1100"/>
              <a:t>C</a:t>
            </a:r>
            <a:r>
              <a:rPr lang="en" sz="1100" i="1"/>
              <a:t>ICTP 2012: Multimodal Transportation Systems—Convenient, Safe, Cost-Effective, Efficient</a:t>
            </a:r>
            <a:r>
              <a:rPr lang="en" sz="1100"/>
              <a:t>, </a:t>
            </a:r>
          </a:p>
          <a:p>
            <a:pPr marL="457200" lvl="0" indent="457200" rtl="0">
              <a:lnSpc>
                <a:spcPct val="120000"/>
              </a:lnSpc>
              <a:spcBef>
                <a:spcPts val="0"/>
              </a:spcBef>
              <a:buNone/>
            </a:pPr>
            <a:r>
              <a:rPr lang="en" sz="1100"/>
              <a:t>American Society of Civil Engineers, Reston, V.A., 3620-3632.</a:t>
            </a:r>
          </a:p>
          <a:p>
            <a:pPr marL="457200" lvl="0" indent="-298450" rtl="0">
              <a:lnSpc>
                <a:spcPct val="120000"/>
              </a:lnSpc>
              <a:spcBef>
                <a:spcPts val="0"/>
              </a:spcBef>
              <a:buClr>
                <a:schemeClr val="dk1"/>
              </a:buClr>
              <a:buSzPct val="100000"/>
              <a:buFont typeface="Arial"/>
              <a:buChar char="•"/>
            </a:pPr>
            <a:r>
              <a:rPr lang="en" sz="1100">
                <a:solidFill>
                  <a:schemeClr val="dk1"/>
                </a:solidFill>
              </a:rPr>
              <a:t>Gyejo, K., Lee, S., and Choi, K. (2004). “Simulation-based evaluation for urban expressway ramp </a:t>
            </a:r>
          </a:p>
          <a:p>
            <a:pPr marL="457200" lvl="0" indent="457200" rtl="0">
              <a:lnSpc>
                <a:spcPct val="120000"/>
              </a:lnSpc>
              <a:spcBef>
                <a:spcPts val="0"/>
              </a:spcBef>
              <a:buClr>
                <a:schemeClr val="dk1"/>
              </a:buClr>
              <a:buSzPct val="100000"/>
              <a:buFont typeface="Arial"/>
              <a:buNone/>
            </a:pPr>
            <a:r>
              <a:rPr lang="en" sz="1100">
                <a:solidFill>
                  <a:schemeClr val="dk1"/>
                </a:solidFill>
              </a:rPr>
              <a:t>metering:a madison beltline case.” </a:t>
            </a:r>
            <a:r>
              <a:rPr lang="en" sz="1100" i="1">
                <a:solidFill>
                  <a:schemeClr val="dk1"/>
                </a:solidFill>
              </a:rPr>
              <a:t>KSCE Journal of Civil Engineering</a:t>
            </a:r>
            <a:r>
              <a:rPr lang="en" sz="1100">
                <a:solidFill>
                  <a:schemeClr val="dk1"/>
                </a:solidFill>
              </a:rPr>
              <a:t>, 8(3), 335-342.</a:t>
            </a:r>
          </a:p>
          <a:p>
            <a:pPr marL="457200" lvl="0" indent="-298450" rtl="0">
              <a:lnSpc>
                <a:spcPct val="120000"/>
              </a:lnSpc>
              <a:spcBef>
                <a:spcPts val="0"/>
              </a:spcBef>
              <a:buClr>
                <a:schemeClr val="dk1"/>
              </a:buClr>
              <a:buSzPct val="100000"/>
              <a:buFont typeface="Arial"/>
              <a:buChar char="•"/>
            </a:pPr>
            <a:r>
              <a:rPr lang="en" sz="1100">
                <a:solidFill>
                  <a:schemeClr val="dk1"/>
                </a:solidFill>
              </a:rPr>
              <a:t>Hasan, M. and Bajwa, S. (2013).  “Evaluation of mitigation schemes to reduce hazardous conditions on </a:t>
            </a:r>
          </a:p>
          <a:p>
            <a:pPr marL="457200" lvl="0" indent="457200" rtl="0">
              <a:lnSpc>
                <a:spcPct val="120000"/>
              </a:lnSpc>
              <a:spcBef>
                <a:spcPts val="0"/>
              </a:spcBef>
              <a:buClr>
                <a:schemeClr val="dk1"/>
              </a:buClr>
              <a:buSzPct val="100000"/>
              <a:buFont typeface="Arial"/>
              <a:buNone/>
            </a:pPr>
            <a:r>
              <a:rPr lang="en" sz="1100">
                <a:solidFill>
                  <a:schemeClr val="dk1"/>
                </a:solidFill>
              </a:rPr>
              <a:t>freeway during peak periods using micro-simulation.”  </a:t>
            </a:r>
            <a:r>
              <a:rPr lang="en" sz="1100" i="1">
                <a:solidFill>
                  <a:schemeClr val="dk1"/>
                </a:solidFill>
              </a:rPr>
              <a:t>Road and Transport Research</a:t>
            </a:r>
            <a:r>
              <a:rPr lang="en" sz="1100">
                <a:solidFill>
                  <a:schemeClr val="dk1"/>
                </a:solidFill>
              </a:rPr>
              <a:t>, 22(4), </a:t>
            </a:r>
          </a:p>
          <a:p>
            <a:pPr marL="457200" lvl="0" indent="457200" rtl="0">
              <a:lnSpc>
                <a:spcPct val="120000"/>
              </a:lnSpc>
              <a:spcBef>
                <a:spcPts val="0"/>
              </a:spcBef>
              <a:buClr>
                <a:schemeClr val="dk1"/>
              </a:buClr>
              <a:buSzPct val="91666"/>
              <a:buFont typeface="Arial"/>
              <a:buNone/>
            </a:pPr>
            <a:r>
              <a:rPr lang="en" sz="1200">
                <a:solidFill>
                  <a:schemeClr val="dk1"/>
                </a:solidFill>
              </a:rPr>
              <a:t>43-55.</a:t>
            </a:r>
          </a:p>
          <a:p>
            <a:pPr lvl="0" rtl="0">
              <a:lnSpc>
                <a:spcPct val="120000"/>
              </a:lnSpc>
              <a:spcBef>
                <a:spcPts val="0"/>
              </a:spcBef>
              <a:buNone/>
            </a:pPr>
            <a:endParaRPr sz="1000"/>
          </a:p>
          <a:p>
            <a:pPr lvl="0" rtl="0">
              <a:lnSpc>
                <a:spcPct val="120000"/>
              </a:lnSpc>
              <a:spcBef>
                <a:spcPts val="0"/>
              </a:spcBef>
              <a:buNone/>
            </a:pPr>
            <a:endParaRPr sz="1000"/>
          </a:p>
        </p:txBody>
      </p:sp>
      <p:sp>
        <p:nvSpPr>
          <p:cNvPr id="631" name="Shape 631"/>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56</a:t>
            </a:r>
            <a:endParaRPr lang="en" dirty="0">
              <a:solidFill>
                <a:srgbClr val="FFFFFF"/>
              </a:solidFill>
            </a:endParaRPr>
          </a:p>
        </p:txBody>
      </p:sp>
    </p:spTree>
    <p:extLst>
      <p:ext uri="{BB962C8B-B14F-4D97-AF65-F5344CB8AC3E}">
        <p14:creationId xmlns:p14="http://schemas.microsoft.com/office/powerpoint/2010/main" val="1881937002"/>
      </p:ext>
    </p:extLst>
  </p:cSld>
  <p:clrMapOvr>
    <a:masterClrMapping/>
  </p:clrMapOvr>
  <mc:AlternateContent xmlns:mc="http://schemas.openxmlformats.org/markup-compatibility/2006" xmlns:p14="http://schemas.microsoft.com/office/powerpoint/2010/main">
    <mc:Choice Requires="p14">
      <p:transition p14:dur="250" advClick="0" advTm="2000">
        <p:cut/>
      </p:transition>
    </mc:Choice>
    <mc:Fallback xmlns="">
      <p:transition advClick="0" advTm="2000">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Shape 636"/>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algn="ctr">
              <a:spcBef>
                <a:spcPts val="0"/>
              </a:spcBef>
              <a:buNone/>
            </a:pPr>
            <a:r>
              <a:rPr lang="en" sz="3000">
                <a:solidFill>
                  <a:srgbClr val="FF0000"/>
                </a:solidFill>
              </a:rPr>
              <a:t>References (cont.)</a:t>
            </a:r>
          </a:p>
        </p:txBody>
      </p:sp>
      <p:sp>
        <p:nvSpPr>
          <p:cNvPr id="637" name="Shape 637"/>
          <p:cNvSpPr txBox="1">
            <a:spLocks noGrp="1"/>
          </p:cNvSpPr>
          <p:nvPr>
            <p:ph type="body" idx="1"/>
          </p:nvPr>
        </p:nvSpPr>
        <p:spPr>
          <a:xfrm>
            <a:off x="1091701" y="1211967"/>
            <a:ext cx="7595099" cy="5150000"/>
          </a:xfrm>
          <a:prstGeom prst="rect">
            <a:avLst/>
          </a:prstGeom>
          <a:ln w="9525" cap="flat">
            <a:solidFill>
              <a:schemeClr val="lt1"/>
            </a:solidFill>
            <a:prstDash val="solid"/>
            <a:round/>
            <a:headEnd type="none" w="med" len="med"/>
            <a:tailEnd type="none" w="med" len="med"/>
          </a:ln>
        </p:spPr>
        <p:txBody>
          <a:bodyPr lIns="91425" tIns="91425" rIns="91425" bIns="91425" anchor="t" anchorCtr="0">
            <a:noAutofit/>
          </a:bodyPr>
          <a:lstStyle/>
          <a:p>
            <a:pPr marL="457200" lvl="0" indent="-298450" rtl="0">
              <a:lnSpc>
                <a:spcPct val="120000"/>
              </a:lnSpc>
              <a:spcBef>
                <a:spcPts val="0"/>
              </a:spcBef>
              <a:buClr>
                <a:schemeClr val="dk1"/>
              </a:buClr>
              <a:buSzPct val="100000"/>
              <a:buFont typeface="Arial"/>
              <a:buChar char="•"/>
            </a:pPr>
            <a:r>
              <a:rPr lang="en" sz="1100"/>
              <a:t>ITS Engineers and Constructors, Inc., (2003). “Ramp Meter Design, Operations, and Maintenance </a:t>
            </a:r>
          </a:p>
          <a:p>
            <a:pPr marL="457200" lvl="0" indent="457200" rtl="0">
              <a:lnSpc>
                <a:spcPct val="120000"/>
              </a:lnSpc>
              <a:spcBef>
                <a:spcPts val="0"/>
              </a:spcBef>
              <a:buNone/>
            </a:pPr>
            <a:r>
              <a:rPr lang="en" sz="1100"/>
              <a:t>Guidelines,” </a:t>
            </a:r>
            <a:r>
              <a:rPr lang="en" sz="1100" i="1"/>
              <a:t>T01-59-I0123</a:t>
            </a:r>
            <a:r>
              <a:rPr lang="en" sz="1100"/>
              <a:t>, Arizona Department of Transportation, Casa Grande, AZ.</a:t>
            </a:r>
          </a:p>
          <a:p>
            <a:pPr marL="457200" lvl="0" indent="-298450" rtl="0">
              <a:lnSpc>
                <a:spcPct val="120000"/>
              </a:lnSpc>
              <a:spcBef>
                <a:spcPts val="0"/>
              </a:spcBef>
              <a:buClr>
                <a:schemeClr val="dk1"/>
              </a:buClr>
              <a:buSzPct val="100000"/>
              <a:buFont typeface="Arial"/>
              <a:buChar char="•"/>
            </a:pPr>
            <a:r>
              <a:rPr lang="en" sz="1100"/>
              <a:t>Thompson, W. (1974). “Allocation of freeway ramp metering volumes to optimize corridor performance.”</a:t>
            </a:r>
            <a:r>
              <a:rPr lang="en" sz="1100" i="1"/>
              <a:t> </a:t>
            </a:r>
          </a:p>
          <a:p>
            <a:pPr marL="457200" lvl="0" indent="457200" rtl="0">
              <a:lnSpc>
                <a:spcPct val="120000"/>
              </a:lnSpc>
              <a:spcBef>
                <a:spcPts val="0"/>
              </a:spcBef>
              <a:buNone/>
            </a:pPr>
            <a:r>
              <a:rPr lang="en" sz="1100" i="1"/>
              <a:t>IEEE Transactions on Automatic Control, 19</a:t>
            </a:r>
            <a:r>
              <a:rPr lang="en" sz="1100"/>
              <a:t>(3), 177-186.</a:t>
            </a:r>
          </a:p>
          <a:p>
            <a:pPr marL="457200" lvl="0" indent="-298450" rtl="0">
              <a:lnSpc>
                <a:spcPct val="120000"/>
              </a:lnSpc>
              <a:spcBef>
                <a:spcPts val="0"/>
              </a:spcBef>
              <a:buClr>
                <a:schemeClr val="dk1"/>
              </a:buClr>
              <a:buSzPct val="100000"/>
              <a:buFont typeface="Arial"/>
              <a:buChar char="•"/>
            </a:pPr>
            <a:r>
              <a:rPr lang="en" sz="1100"/>
              <a:t>Tsubota, Y., Iwata, M., and Kawashima, H. “Evaluation study of inflow traffic control by ramp metering on </a:t>
            </a:r>
          </a:p>
          <a:p>
            <a:pPr marL="457200" lvl="0" indent="457200" rtl="0">
              <a:lnSpc>
                <a:spcPct val="120000"/>
              </a:lnSpc>
              <a:spcBef>
                <a:spcPts val="0"/>
              </a:spcBef>
              <a:buNone/>
            </a:pPr>
            <a:r>
              <a:rPr lang="en" sz="1100"/>
              <a:t>Tokyo metropolitan expressway,” thesis.</a:t>
            </a:r>
          </a:p>
          <a:p>
            <a:pPr marL="457200" lvl="0" indent="-298450" rtl="0">
              <a:lnSpc>
                <a:spcPct val="120000"/>
              </a:lnSpc>
              <a:spcBef>
                <a:spcPts val="0"/>
              </a:spcBef>
              <a:buClr>
                <a:schemeClr val="dk1"/>
              </a:buClr>
              <a:buSzPct val="100000"/>
              <a:buFont typeface="Arial"/>
              <a:buChar char="•"/>
            </a:pPr>
            <a:r>
              <a:rPr lang="en" sz="1100">
                <a:solidFill>
                  <a:schemeClr val="dk1"/>
                </a:solidFill>
              </a:rPr>
              <a:t>Yang, J. and Wu, Z. (2012) “Analysis of on-ramp metering strategies on urban freeway based on capacity </a:t>
            </a:r>
          </a:p>
          <a:p>
            <a:pPr marL="914400" lvl="0" indent="0" rtl="0">
              <a:lnSpc>
                <a:spcPct val="120000"/>
              </a:lnSpc>
              <a:spcBef>
                <a:spcPts val="0"/>
              </a:spcBef>
              <a:buNone/>
            </a:pPr>
            <a:r>
              <a:rPr lang="en" sz="1100">
                <a:solidFill>
                  <a:schemeClr val="dk1"/>
                </a:solidFill>
              </a:rPr>
              <a:t>constraints</a:t>
            </a:r>
            <a:r>
              <a:rPr lang="en" sz="1100" i="1">
                <a:solidFill>
                  <a:schemeClr val="dk1"/>
                </a:solidFill>
              </a:rPr>
              <a:t>.”  </a:t>
            </a:r>
            <a:r>
              <a:rPr lang="en" sz="1100" i="1">
                <a:solidFill>
                  <a:schemeClr val="dk1"/>
                </a:solidFill>
                <a:hlinkClick r:id="rId3"/>
              </a:rPr>
              <a:t>Twelfth COTA International Conference of Transportation Professionals</a:t>
            </a:r>
            <a:r>
              <a:rPr lang="en" sz="1100">
                <a:solidFill>
                  <a:schemeClr val="dk1"/>
                </a:solidFill>
              </a:rPr>
              <a:t>, Beijing, China 510-519.</a:t>
            </a:r>
          </a:p>
          <a:p>
            <a:pPr marL="457200" lvl="0" indent="-298450" rtl="0">
              <a:lnSpc>
                <a:spcPct val="120000"/>
              </a:lnSpc>
              <a:spcBef>
                <a:spcPts val="0"/>
              </a:spcBef>
              <a:buClr>
                <a:schemeClr val="dk1"/>
              </a:buClr>
              <a:buSzPct val="100000"/>
              <a:buFont typeface="Arial"/>
              <a:buChar char="•"/>
            </a:pPr>
            <a:r>
              <a:rPr lang="en" sz="1100">
                <a:solidFill>
                  <a:schemeClr val="dk1"/>
                </a:solidFill>
              </a:rPr>
              <a:t>Yu, B., Liu, C., Wang, Z. (2014).  “Development of a computer system for simulation of traffic models.” </a:t>
            </a:r>
          </a:p>
          <a:p>
            <a:pPr marL="457200" lvl="0" indent="457200" rtl="0">
              <a:lnSpc>
                <a:spcPct val="120000"/>
              </a:lnSpc>
              <a:spcBef>
                <a:spcPts val="0"/>
              </a:spcBef>
              <a:buClr>
                <a:schemeClr val="dk1"/>
              </a:buClr>
              <a:buSzPct val="100000"/>
              <a:buFont typeface="Arial"/>
              <a:buNone/>
            </a:pPr>
            <a:r>
              <a:rPr lang="en" sz="1100" i="1">
                <a:solidFill>
                  <a:schemeClr val="dk1"/>
                </a:solidFill>
              </a:rPr>
              <a:t>Journal of Computing in Civil Engineering</a:t>
            </a:r>
            <a:r>
              <a:rPr lang="en" sz="1100">
                <a:solidFill>
                  <a:schemeClr val="dk1"/>
                </a:solidFill>
              </a:rPr>
              <a:t>, 28(2), 223-231. </a:t>
            </a:r>
          </a:p>
          <a:p>
            <a:pPr marL="457200" lvl="0" indent="457200">
              <a:lnSpc>
                <a:spcPct val="120000"/>
              </a:lnSpc>
              <a:spcBef>
                <a:spcPts val="0"/>
              </a:spcBef>
              <a:buNone/>
            </a:pPr>
            <a:endParaRPr sz="1200"/>
          </a:p>
        </p:txBody>
      </p:sp>
      <p:sp>
        <p:nvSpPr>
          <p:cNvPr id="638" name="Shape 638"/>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57</a:t>
            </a:r>
            <a:endParaRPr lang="en" dirty="0">
              <a:solidFill>
                <a:srgbClr val="FFFFFF"/>
              </a:solidFill>
            </a:endParaRPr>
          </a:p>
        </p:txBody>
      </p:sp>
    </p:spTree>
    <p:extLst>
      <p:ext uri="{BB962C8B-B14F-4D97-AF65-F5344CB8AC3E}">
        <p14:creationId xmlns:p14="http://schemas.microsoft.com/office/powerpoint/2010/main" val="2850590017"/>
      </p:ext>
    </p:extLst>
  </p:cSld>
  <p:clrMapOvr>
    <a:masterClrMapping/>
  </p:clrMapOvr>
  <p:transition spd="slow" advClick="0" advTm="2000">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7" name="Shape 637"/>
          <p:cNvSpPr txBox="1">
            <a:spLocks noGrp="1"/>
          </p:cNvSpPr>
          <p:nvPr>
            <p:ph type="body" idx="1"/>
          </p:nvPr>
        </p:nvSpPr>
        <p:spPr>
          <a:xfrm>
            <a:off x="-109181" y="1211967"/>
            <a:ext cx="8795982" cy="5150000"/>
          </a:xfrm>
          <a:prstGeom prst="rect">
            <a:avLst/>
          </a:prstGeom>
          <a:ln w="9525" cap="flat">
            <a:solidFill>
              <a:schemeClr val="lt1"/>
            </a:solidFill>
            <a:prstDash val="solid"/>
            <a:round/>
            <a:headEnd type="none" w="med" len="med"/>
            <a:tailEnd type="none" w="med" len="med"/>
          </a:ln>
        </p:spPr>
        <p:txBody>
          <a:bodyPr lIns="91425" tIns="91425" rIns="91425" bIns="91425" anchor="t" anchorCtr="0">
            <a:noAutofit/>
          </a:bodyPr>
          <a:lstStyle/>
          <a:p>
            <a:pPr marL="457200" indent="457200">
              <a:lnSpc>
                <a:spcPct val="120000"/>
              </a:lnSpc>
              <a:buNone/>
            </a:pPr>
            <a:endParaRPr lang="en-US" sz="1200" b="1" dirty="0" smtClean="0"/>
          </a:p>
          <a:p>
            <a:pPr marL="457200" indent="457200">
              <a:lnSpc>
                <a:spcPct val="120000"/>
              </a:lnSpc>
              <a:buNone/>
            </a:pPr>
            <a:endParaRPr lang="en-US" sz="1200" b="1" dirty="0"/>
          </a:p>
          <a:p>
            <a:pPr marL="457200" indent="457200">
              <a:lnSpc>
                <a:spcPct val="120000"/>
              </a:lnSpc>
              <a:buNone/>
            </a:pPr>
            <a:endParaRPr lang="en-US" sz="1200" b="1" dirty="0" smtClean="0"/>
          </a:p>
          <a:p>
            <a:pPr marL="457200" indent="457200">
              <a:lnSpc>
                <a:spcPct val="120000"/>
              </a:lnSpc>
              <a:buNone/>
            </a:pPr>
            <a:endParaRPr lang="en-US" sz="1200" b="1" dirty="0"/>
          </a:p>
          <a:p>
            <a:pPr marL="457200" indent="457200">
              <a:lnSpc>
                <a:spcPct val="120000"/>
              </a:lnSpc>
              <a:buNone/>
            </a:pPr>
            <a:endParaRPr lang="en-US" sz="1200" b="1" dirty="0" smtClean="0"/>
          </a:p>
          <a:p>
            <a:pPr marL="457200" indent="457200">
              <a:lnSpc>
                <a:spcPct val="120000"/>
              </a:lnSpc>
              <a:buNone/>
            </a:pPr>
            <a:endParaRPr lang="en-US" sz="1200" b="1" dirty="0"/>
          </a:p>
          <a:p>
            <a:pPr marL="457200" indent="457200">
              <a:lnSpc>
                <a:spcPct val="120000"/>
              </a:lnSpc>
              <a:buNone/>
            </a:pPr>
            <a:endParaRPr lang="en-US" sz="1200" b="1" dirty="0" smtClean="0"/>
          </a:p>
          <a:p>
            <a:pPr marL="457200" indent="457200">
              <a:lnSpc>
                <a:spcPct val="120000"/>
              </a:lnSpc>
              <a:buNone/>
            </a:pPr>
            <a:endParaRPr lang="en-US" sz="1200" b="1" dirty="0"/>
          </a:p>
          <a:p>
            <a:pPr marL="457200" indent="457200" algn="ctr">
              <a:lnSpc>
                <a:spcPct val="120000"/>
              </a:lnSpc>
              <a:buNone/>
            </a:pPr>
            <a:endParaRPr lang="en-US" sz="1200" b="1" dirty="0" smtClean="0"/>
          </a:p>
          <a:p>
            <a:pPr marL="457200" indent="457200" algn="ctr">
              <a:lnSpc>
                <a:spcPct val="120000"/>
              </a:lnSpc>
              <a:buNone/>
            </a:pPr>
            <a:endParaRPr lang="en-US" sz="1200" b="1" dirty="0"/>
          </a:p>
          <a:p>
            <a:pPr marL="457200" indent="457200" algn="ctr">
              <a:lnSpc>
                <a:spcPct val="120000"/>
              </a:lnSpc>
              <a:buNone/>
            </a:pPr>
            <a:endParaRPr lang="en-US" sz="1200" b="1" dirty="0" smtClean="0"/>
          </a:p>
          <a:p>
            <a:pPr marL="457200" indent="457200" algn="ctr">
              <a:lnSpc>
                <a:spcPct val="120000"/>
              </a:lnSpc>
              <a:buNone/>
            </a:pPr>
            <a:endParaRPr lang="en-US" sz="1200" b="1" dirty="0" smtClean="0"/>
          </a:p>
          <a:p>
            <a:pPr marL="457200" indent="457200" algn="ctr">
              <a:lnSpc>
                <a:spcPct val="120000"/>
              </a:lnSpc>
              <a:buNone/>
            </a:pPr>
            <a:r>
              <a:rPr lang="en-US" sz="1200" b="1" dirty="0" smtClean="0"/>
              <a:t>The </a:t>
            </a:r>
            <a:r>
              <a:rPr lang="en-US" sz="1200" b="1" dirty="0"/>
              <a:t>RET program funded by the National Science Foundation, Grant ID# </a:t>
            </a:r>
            <a:r>
              <a:rPr lang="en-US" sz="1200" b="1" dirty="0" smtClean="0"/>
              <a:t>EEC-1404766   </a:t>
            </a:r>
          </a:p>
          <a:p>
            <a:pPr marL="457200" indent="457200" algn="ctr">
              <a:lnSpc>
                <a:spcPct val="120000"/>
              </a:lnSpc>
              <a:buNone/>
            </a:pPr>
            <a:r>
              <a:rPr lang="en-US" sz="1200" b="1" dirty="0" smtClean="0"/>
              <a:t>  </a:t>
            </a:r>
          </a:p>
          <a:p>
            <a:pPr marL="457200" indent="457200" algn="ctr">
              <a:lnSpc>
                <a:spcPct val="120000"/>
              </a:lnSpc>
              <a:buNone/>
            </a:pPr>
            <a:r>
              <a:rPr lang="en-US" sz="1200" b="1" dirty="0" smtClean="0"/>
              <a:t>Project </a:t>
            </a:r>
            <a:r>
              <a:rPr lang="en-US" sz="1200" b="1" dirty="0"/>
              <a:t>F</a:t>
            </a:r>
            <a:r>
              <a:rPr lang="en-US" sz="1200" b="1" dirty="0" smtClean="0"/>
              <a:t>aculty </a:t>
            </a:r>
            <a:r>
              <a:rPr lang="en-US" sz="1200" b="1" dirty="0"/>
              <a:t>M</a:t>
            </a:r>
            <a:r>
              <a:rPr lang="en-US" sz="1200" b="1" dirty="0" smtClean="0"/>
              <a:t>entor</a:t>
            </a:r>
            <a:r>
              <a:rPr lang="en-US" sz="1200" b="1" dirty="0"/>
              <a:t>, Dr. </a:t>
            </a:r>
            <a:r>
              <a:rPr lang="en-US" sz="1200" b="1" dirty="0" err="1"/>
              <a:t>Heng</a:t>
            </a:r>
            <a:r>
              <a:rPr lang="en-US" sz="1200" b="1" dirty="0"/>
              <a:t> </a:t>
            </a:r>
            <a:r>
              <a:rPr lang="en-US" sz="1200" b="1" dirty="0" smtClean="0"/>
              <a:t>Wei</a:t>
            </a:r>
          </a:p>
          <a:p>
            <a:pPr marL="457200" indent="457200" algn="ctr">
              <a:lnSpc>
                <a:spcPct val="120000"/>
              </a:lnSpc>
              <a:buNone/>
            </a:pPr>
            <a:r>
              <a:rPr lang="en-US" sz="1200" b="1" dirty="0" smtClean="0"/>
              <a:t>Graduate Research </a:t>
            </a:r>
            <a:r>
              <a:rPr lang="en-US" sz="1200" b="1" dirty="0"/>
              <a:t>A</a:t>
            </a:r>
            <a:r>
              <a:rPr lang="en-US" sz="1200" b="1" dirty="0" smtClean="0"/>
              <a:t>ssistant</a:t>
            </a:r>
            <a:r>
              <a:rPr lang="en-US" sz="1200" b="1" dirty="0"/>
              <a:t>, Ms. </a:t>
            </a:r>
            <a:r>
              <a:rPr lang="en-US" sz="1200" b="1" dirty="0" err="1"/>
              <a:t>Bei</a:t>
            </a:r>
            <a:r>
              <a:rPr lang="en-US" sz="1200" b="1" dirty="0"/>
              <a:t> </a:t>
            </a:r>
            <a:r>
              <a:rPr lang="en-US" sz="1200" b="1" dirty="0" smtClean="0"/>
              <a:t>Zhao  </a:t>
            </a:r>
          </a:p>
          <a:p>
            <a:pPr marL="457200" indent="457200" algn="ctr">
              <a:lnSpc>
                <a:spcPct val="120000"/>
              </a:lnSpc>
              <a:buNone/>
            </a:pPr>
            <a:r>
              <a:rPr lang="en-US" sz="1200" b="1" dirty="0" smtClean="0"/>
              <a:t>RET </a:t>
            </a:r>
            <a:r>
              <a:rPr lang="en-US" sz="1200" b="1" dirty="0"/>
              <a:t>Project Director and Principal Investigator, Dr. </a:t>
            </a:r>
            <a:r>
              <a:rPr lang="en-US" sz="1200" b="1" dirty="0" err="1"/>
              <a:t>Anant</a:t>
            </a:r>
            <a:r>
              <a:rPr lang="en-US" sz="1200" b="1" dirty="0"/>
              <a:t> R. </a:t>
            </a:r>
            <a:r>
              <a:rPr lang="en-US" sz="1200" b="1" dirty="0" err="1" smtClean="0"/>
              <a:t>Kukreti</a:t>
            </a:r>
            <a:endParaRPr lang="en-US" sz="1200" b="1" dirty="0" smtClean="0"/>
          </a:p>
          <a:p>
            <a:pPr marL="457200" indent="457200" algn="ctr">
              <a:lnSpc>
                <a:spcPct val="120000"/>
              </a:lnSpc>
              <a:buNone/>
            </a:pPr>
            <a:r>
              <a:rPr lang="en-US" sz="1200" b="1" dirty="0" smtClean="0"/>
              <a:t> </a:t>
            </a:r>
            <a:r>
              <a:rPr lang="en-US" sz="1200" b="1" dirty="0"/>
              <a:t>Resource Person &amp; Grant Coordinator, Debbie </a:t>
            </a:r>
            <a:r>
              <a:rPr lang="en-US" sz="1200" b="1" dirty="0" err="1" smtClean="0"/>
              <a:t>Liberi</a:t>
            </a:r>
            <a:endParaRPr lang="en-US" sz="1200" b="1" dirty="0" smtClean="0"/>
          </a:p>
          <a:p>
            <a:pPr marL="457200" indent="457200" algn="ctr">
              <a:lnSpc>
                <a:spcPct val="120000"/>
              </a:lnSpc>
              <a:buNone/>
            </a:pPr>
            <a:r>
              <a:rPr lang="en-US" sz="1200" b="1" dirty="0" smtClean="0"/>
              <a:t>RET Resource Teacher, Steve </a:t>
            </a:r>
            <a:r>
              <a:rPr lang="en-US" sz="1200" b="1" smtClean="0"/>
              <a:t>Geresy</a:t>
            </a:r>
            <a:endParaRPr lang="en-US" sz="1200" b="1" dirty="0"/>
          </a:p>
          <a:p>
            <a:pPr marL="457200" indent="457200" algn="ctr">
              <a:lnSpc>
                <a:spcPct val="120000"/>
              </a:lnSpc>
              <a:buNone/>
            </a:pPr>
            <a:r>
              <a:rPr lang="en-US" sz="1200" dirty="0" smtClean="0"/>
              <a:t> </a:t>
            </a:r>
            <a:endParaRPr sz="1200" dirty="0"/>
          </a:p>
        </p:txBody>
      </p:sp>
      <p:sp>
        <p:nvSpPr>
          <p:cNvPr id="638" name="Shape 638"/>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dirty="0" smtClean="0">
                <a:solidFill>
                  <a:srgbClr val="FFFFFF"/>
                </a:solidFill>
              </a:rPr>
              <a:t>57</a:t>
            </a:r>
            <a:endParaRPr lang="en" dirty="0">
              <a:solidFill>
                <a:srgbClr val="FFFFFF"/>
              </a:solidFill>
            </a:endParaRPr>
          </a:p>
        </p:txBody>
      </p:sp>
      <p:pic>
        <p:nvPicPr>
          <p:cNvPr id="5" name="Picture 4" descr="http://www.bioeng.ucr.edu/images/ns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329" y="574804"/>
            <a:ext cx="2868038" cy="288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916069"/>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ctrTitle"/>
          </p:nvPr>
        </p:nvSpPr>
        <p:spPr>
          <a:xfrm>
            <a:off x="1143000" y="570300"/>
            <a:ext cx="6858000" cy="708800"/>
          </a:xfrm>
          <a:prstGeom prst="rect">
            <a:avLst/>
          </a:prstGeom>
        </p:spPr>
        <p:txBody>
          <a:bodyPr lIns="91425" tIns="91425" rIns="91425" bIns="91425" anchor="b" anchorCtr="0">
            <a:noAutofit/>
          </a:bodyPr>
          <a:lstStyle/>
          <a:p>
            <a:pPr lvl="0" rtl="0">
              <a:spcBef>
                <a:spcPts val="0"/>
              </a:spcBef>
              <a:buNone/>
            </a:pPr>
            <a:r>
              <a:rPr lang="en" sz="3000" b="1">
                <a:solidFill>
                  <a:srgbClr val="FF0000"/>
                </a:solidFill>
              </a:rPr>
              <a:t>SOLUTION</a:t>
            </a:r>
          </a:p>
        </p:txBody>
      </p:sp>
      <p:sp>
        <p:nvSpPr>
          <p:cNvPr id="78" name="Shape 78"/>
          <p:cNvSpPr txBox="1">
            <a:spLocks noGrp="1"/>
          </p:cNvSpPr>
          <p:nvPr>
            <p:ph type="subTitle" idx="1"/>
          </p:nvPr>
        </p:nvSpPr>
        <p:spPr>
          <a:xfrm>
            <a:off x="1143000" y="3602038"/>
            <a:ext cx="6858000" cy="1655599"/>
          </a:xfrm>
          <a:prstGeom prst="rect">
            <a:avLst/>
          </a:prstGeom>
        </p:spPr>
        <p:txBody>
          <a:bodyPr lIns="91425" tIns="91425" rIns="91425" bIns="91425" anchor="t" anchorCtr="0">
            <a:noAutofit/>
          </a:bodyPr>
          <a:lstStyle/>
          <a:p>
            <a:pPr lvl="0" rtl="0">
              <a:spcBef>
                <a:spcPts val="0"/>
              </a:spcBef>
              <a:buNone/>
            </a:pPr>
            <a:r>
              <a:rPr lang="en"/>
              <a:t>                   </a:t>
            </a:r>
          </a:p>
        </p:txBody>
      </p:sp>
      <p:sp>
        <p:nvSpPr>
          <p:cNvPr id="79" name="Shape 79"/>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6</a:t>
            </a:r>
          </a:p>
        </p:txBody>
      </p:sp>
      <p:pic>
        <p:nvPicPr>
          <p:cNvPr id="80" name="Shape 80"/>
          <p:cNvPicPr preferRelativeResize="0"/>
          <p:nvPr/>
        </p:nvPicPr>
        <p:blipFill>
          <a:blip r:embed="rId3">
            <a:alphaModFix/>
          </a:blip>
          <a:stretch>
            <a:fillRect/>
          </a:stretch>
        </p:blipFill>
        <p:spPr>
          <a:xfrm>
            <a:off x="2830555" y="2935966"/>
            <a:ext cx="2793999" cy="1829997"/>
          </a:xfrm>
          <a:prstGeom prst="rect">
            <a:avLst/>
          </a:prstGeom>
          <a:noFill/>
          <a:ln>
            <a:noFill/>
          </a:ln>
        </p:spPr>
      </p:pic>
      <p:pic>
        <p:nvPicPr>
          <p:cNvPr id="81" name="Shape 81"/>
          <p:cNvPicPr preferRelativeResize="0"/>
          <p:nvPr/>
        </p:nvPicPr>
        <p:blipFill>
          <a:blip r:embed="rId4">
            <a:alphaModFix/>
          </a:blip>
          <a:stretch>
            <a:fillRect/>
          </a:stretch>
        </p:blipFill>
        <p:spPr>
          <a:xfrm>
            <a:off x="5702250" y="2268416"/>
            <a:ext cx="3186300" cy="2753733"/>
          </a:xfrm>
          <a:prstGeom prst="rect">
            <a:avLst/>
          </a:prstGeom>
          <a:noFill/>
          <a:ln>
            <a:noFill/>
          </a:ln>
        </p:spPr>
      </p:pic>
      <p:pic>
        <p:nvPicPr>
          <p:cNvPr id="82" name="Shape 82"/>
          <p:cNvPicPr preferRelativeResize="0"/>
          <p:nvPr/>
        </p:nvPicPr>
        <p:blipFill>
          <a:blip r:embed="rId5">
            <a:alphaModFix/>
          </a:blip>
          <a:stretch>
            <a:fillRect/>
          </a:stretch>
        </p:blipFill>
        <p:spPr>
          <a:xfrm>
            <a:off x="520949" y="788980"/>
            <a:ext cx="2638137" cy="2059397"/>
          </a:xfrm>
          <a:prstGeom prst="rect">
            <a:avLst/>
          </a:prstGeom>
          <a:noFill/>
          <a:ln>
            <a:noFill/>
          </a:ln>
        </p:spPr>
      </p:pic>
      <p:pic>
        <p:nvPicPr>
          <p:cNvPr id="83" name="Shape 83"/>
          <p:cNvPicPr preferRelativeResize="0"/>
          <p:nvPr/>
        </p:nvPicPr>
        <p:blipFill>
          <a:blip r:embed="rId6">
            <a:alphaModFix/>
          </a:blip>
          <a:stretch>
            <a:fillRect/>
          </a:stretch>
        </p:blipFill>
        <p:spPr>
          <a:xfrm>
            <a:off x="991850" y="3460016"/>
            <a:ext cx="1488113" cy="14507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1143000" y="898233"/>
            <a:ext cx="6858000" cy="722800"/>
          </a:xfrm>
          <a:prstGeom prst="rect">
            <a:avLst/>
          </a:prstGeom>
        </p:spPr>
        <p:txBody>
          <a:bodyPr lIns="91425" tIns="91425" rIns="91425" bIns="91425" anchor="b" anchorCtr="0">
            <a:noAutofit/>
          </a:bodyPr>
          <a:lstStyle/>
          <a:p>
            <a:pPr>
              <a:spcBef>
                <a:spcPts val="0"/>
              </a:spcBef>
              <a:buNone/>
            </a:pPr>
            <a:r>
              <a:rPr lang="en" sz="3000" b="1">
                <a:solidFill>
                  <a:srgbClr val="FF0000"/>
                </a:solidFill>
              </a:rPr>
              <a:t>GOALS AND OBJECTIVES</a:t>
            </a:r>
          </a:p>
        </p:txBody>
      </p:sp>
      <p:sp>
        <p:nvSpPr>
          <p:cNvPr id="90" name="Shape 90"/>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7</a:t>
            </a:r>
          </a:p>
        </p:txBody>
      </p:sp>
      <p:sp>
        <p:nvSpPr>
          <p:cNvPr id="5" name="Shape 449"/>
          <p:cNvSpPr txBox="1">
            <a:spLocks/>
          </p:cNvSpPr>
          <p:nvPr/>
        </p:nvSpPr>
        <p:spPr>
          <a:xfrm>
            <a:off x="1502693" y="2113868"/>
            <a:ext cx="6170825" cy="2618508"/>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0" marR="0" indent="0" algn="ctr" rtl="0">
              <a:lnSpc>
                <a:spcPct val="100000"/>
              </a:lnSpc>
              <a:spcBef>
                <a:spcPts val="48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1pPr>
            <a:lvl2pPr marL="4572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2pPr>
            <a:lvl3pPr marL="914400" marR="0" indent="0" algn="ctr" rtl="0">
              <a:lnSpc>
                <a:spcPct val="100000"/>
              </a:lnSpc>
              <a:spcBef>
                <a:spcPts val="36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3pPr>
            <a:lvl4pPr marL="1371600" marR="0" indent="0" algn="ctr" rtl="0">
              <a:lnSpc>
                <a:spcPct val="100000"/>
              </a:lnSpc>
              <a:spcBef>
                <a:spcPts val="32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4pPr>
            <a:lvl5pPr marL="1828800" marR="0" indent="0" algn="ctr" rtl="0">
              <a:lnSpc>
                <a:spcPct val="100000"/>
              </a:lnSpc>
              <a:spcBef>
                <a:spcPts val="32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5pPr>
            <a:lvl6pPr marL="2286000" marR="0" indent="0" algn="ctr" rtl="0">
              <a:lnSpc>
                <a:spcPct val="90000"/>
              </a:lnSpc>
              <a:spcBef>
                <a:spcPts val="5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6pPr>
            <a:lvl7pPr marL="2743200" marR="0" indent="0" algn="ctr" rtl="0">
              <a:lnSpc>
                <a:spcPct val="90000"/>
              </a:lnSpc>
              <a:spcBef>
                <a:spcPts val="5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7pPr>
            <a:lvl8pPr marL="3200400" marR="0" indent="0" algn="ctr" rtl="0">
              <a:lnSpc>
                <a:spcPct val="90000"/>
              </a:lnSpc>
              <a:spcBef>
                <a:spcPts val="5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8pPr>
            <a:lvl9pPr marL="3657600" marR="0" indent="0" algn="ctr" rtl="0">
              <a:lnSpc>
                <a:spcPct val="90000"/>
              </a:lnSpc>
              <a:spcBef>
                <a:spcPts val="5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9pPr>
          </a:lstStyle>
          <a:p>
            <a:pPr marL="457200" algn="l">
              <a:spcBef>
                <a:spcPts val="0"/>
              </a:spcBef>
            </a:pPr>
            <a:r>
              <a:rPr lang="en" sz="3000" dirty="0" smtClean="0">
                <a:solidFill>
                  <a:srgbClr val="666666"/>
                </a:solidFill>
              </a:rPr>
              <a:t>Ramp Meter Mechanics</a:t>
            </a:r>
          </a:p>
          <a:p>
            <a:pPr marL="457200" algn="l">
              <a:spcBef>
                <a:spcPts val="0"/>
              </a:spcBef>
            </a:pPr>
            <a:r>
              <a:rPr lang="en" sz="3000" dirty="0" smtClean="0">
                <a:solidFill>
                  <a:srgbClr val="666666"/>
                </a:solidFill>
              </a:rPr>
              <a:t>Evaluation of Site Conditions</a:t>
            </a:r>
          </a:p>
          <a:p>
            <a:pPr marL="457200" algn="l">
              <a:spcBef>
                <a:spcPts val="0"/>
              </a:spcBef>
            </a:pPr>
            <a:r>
              <a:rPr lang="en" sz="3000" dirty="0" smtClean="0">
                <a:solidFill>
                  <a:srgbClr val="666666"/>
                </a:solidFill>
              </a:rPr>
              <a:t>Modelling Alternatives</a:t>
            </a:r>
          </a:p>
          <a:p>
            <a:pPr marL="457200" algn="l">
              <a:spcBef>
                <a:spcPts val="0"/>
              </a:spcBef>
            </a:pPr>
            <a:r>
              <a:rPr lang="en" sz="3000" dirty="0" smtClean="0">
                <a:solidFill>
                  <a:srgbClr val="666666"/>
                </a:solidFill>
              </a:rPr>
              <a:t>Analysis &amp; Recommendations </a:t>
            </a:r>
            <a:endParaRPr lang="en" sz="3000" dirty="0">
              <a:solidFill>
                <a:srgbClr val="666666"/>
              </a:solidFill>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254025" y="345937"/>
            <a:ext cx="8229600" cy="1143200"/>
          </a:xfrm>
          <a:prstGeom prst="rect">
            <a:avLst/>
          </a:prstGeom>
        </p:spPr>
        <p:txBody>
          <a:bodyPr lIns="91425" tIns="91425" rIns="91425" bIns="91425" anchor="ctr" anchorCtr="0">
            <a:noAutofit/>
          </a:bodyPr>
          <a:lstStyle/>
          <a:p>
            <a:pPr lvl="0" algn="ctr" rtl="0">
              <a:spcBef>
                <a:spcPts val="0"/>
              </a:spcBef>
              <a:buNone/>
            </a:pPr>
            <a:r>
              <a:rPr lang="en" sz="3000">
                <a:solidFill>
                  <a:srgbClr val="FF0000"/>
                </a:solidFill>
              </a:rPr>
              <a:t>Timeline</a:t>
            </a:r>
          </a:p>
        </p:txBody>
      </p:sp>
      <p:sp>
        <p:nvSpPr>
          <p:cNvPr id="96" name="Shape 96"/>
          <p:cNvSpPr txBox="1">
            <a:spLocks noGrp="1"/>
          </p:cNvSpPr>
          <p:nvPr>
            <p:ph type="body" idx="1"/>
          </p:nvPr>
        </p:nvSpPr>
        <p:spPr>
          <a:xfrm>
            <a:off x="1443600" y="1489133"/>
            <a:ext cx="7453200" cy="3957200"/>
          </a:xfrm>
          <a:prstGeom prst="rect">
            <a:avLst/>
          </a:prstGeom>
        </p:spPr>
        <p:txBody>
          <a:bodyPr lIns="91425" tIns="91425" rIns="91425" bIns="91425" anchor="t" anchorCtr="0">
            <a:noAutofit/>
          </a:bodyPr>
          <a:lstStyle/>
          <a:p>
            <a:pPr marL="0" lvl="0" indent="0" rtl="0">
              <a:lnSpc>
                <a:spcPct val="120000"/>
              </a:lnSpc>
              <a:spcBef>
                <a:spcPts val="0"/>
              </a:spcBef>
              <a:buNone/>
            </a:pPr>
            <a:r>
              <a:rPr lang="en"/>
              <a:t>      </a:t>
            </a:r>
          </a:p>
        </p:txBody>
      </p:sp>
      <p:pic>
        <p:nvPicPr>
          <p:cNvPr id="97" name="Shape 97"/>
          <p:cNvPicPr preferRelativeResize="0"/>
          <p:nvPr/>
        </p:nvPicPr>
        <p:blipFill>
          <a:blip r:embed="rId3">
            <a:alphaModFix/>
          </a:blip>
          <a:stretch>
            <a:fillRect/>
          </a:stretch>
        </p:blipFill>
        <p:spPr>
          <a:xfrm>
            <a:off x="1399309" y="1489133"/>
            <a:ext cx="6880514" cy="3957200"/>
          </a:xfrm>
          <a:prstGeom prst="rect">
            <a:avLst/>
          </a:prstGeom>
          <a:noFill/>
          <a:ln>
            <a:noFill/>
          </a:ln>
        </p:spPr>
      </p:pic>
      <p:sp>
        <p:nvSpPr>
          <p:cNvPr id="98" name="Shape 98"/>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8</a:t>
            </a: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57200" y="274637"/>
            <a:ext cx="8229600" cy="1143200"/>
          </a:xfrm>
          <a:prstGeom prst="rect">
            <a:avLst/>
          </a:prstGeom>
        </p:spPr>
        <p:txBody>
          <a:bodyPr lIns="91425" tIns="91425" rIns="91425" bIns="91425" anchor="ctr" anchorCtr="0">
            <a:noAutofit/>
          </a:bodyPr>
          <a:lstStyle/>
          <a:p>
            <a:pPr lvl="0" rtl="0">
              <a:spcBef>
                <a:spcPts val="0"/>
              </a:spcBef>
              <a:buNone/>
            </a:pPr>
            <a:r>
              <a:rPr lang="en" sz="3600">
                <a:solidFill>
                  <a:srgbClr val="FF0000"/>
                </a:solidFill>
              </a:rPr>
              <a:t>Research Training</a:t>
            </a:r>
          </a:p>
        </p:txBody>
      </p:sp>
      <p:sp>
        <p:nvSpPr>
          <p:cNvPr id="104" name="Shape 104"/>
          <p:cNvSpPr txBox="1">
            <a:spLocks noGrp="1"/>
          </p:cNvSpPr>
          <p:nvPr>
            <p:ph type="body" idx="1"/>
          </p:nvPr>
        </p:nvSpPr>
        <p:spPr>
          <a:xfrm>
            <a:off x="1944888" y="2112733"/>
            <a:ext cx="5167499" cy="3795200"/>
          </a:xfrm>
          <a:prstGeom prst="rect">
            <a:avLst/>
          </a:prstGeom>
        </p:spPr>
        <p:txBody>
          <a:bodyPr lIns="91425" tIns="91425" rIns="91425" bIns="91425" anchor="t" anchorCtr="0">
            <a:noAutofit/>
          </a:bodyPr>
          <a:lstStyle/>
          <a:p>
            <a:pPr marL="457200" lvl="0" indent="-381000" rtl="0">
              <a:lnSpc>
                <a:spcPct val="120000"/>
              </a:lnSpc>
              <a:spcBef>
                <a:spcPts val="0"/>
              </a:spcBef>
              <a:buClr>
                <a:srgbClr val="666666"/>
              </a:buClr>
              <a:buSzPct val="100000"/>
              <a:buFont typeface="Arial"/>
              <a:buChar char="●"/>
            </a:pPr>
            <a:r>
              <a:rPr lang="en" sz="2400" b="1">
                <a:solidFill>
                  <a:srgbClr val="666666"/>
                </a:solidFill>
              </a:rPr>
              <a:t>Basic Ramp Meter Theory</a:t>
            </a:r>
          </a:p>
          <a:p>
            <a:pPr marL="457200" lvl="0" indent="-381000" rtl="0">
              <a:lnSpc>
                <a:spcPct val="120000"/>
              </a:lnSpc>
              <a:spcBef>
                <a:spcPts val="0"/>
              </a:spcBef>
              <a:buClr>
                <a:srgbClr val="000000"/>
              </a:buClr>
              <a:buSzPct val="100000"/>
              <a:buFont typeface="Arial"/>
              <a:buChar char="●"/>
            </a:pPr>
            <a:r>
              <a:rPr lang="en" sz="2400" b="1"/>
              <a:t>Data Collection Methods</a:t>
            </a:r>
          </a:p>
          <a:p>
            <a:pPr marL="457200" lvl="0" indent="-381000" rtl="0">
              <a:lnSpc>
                <a:spcPct val="120000"/>
              </a:lnSpc>
              <a:spcBef>
                <a:spcPts val="0"/>
              </a:spcBef>
              <a:buClr>
                <a:srgbClr val="666666"/>
              </a:buClr>
              <a:buSzPct val="100000"/>
              <a:buFont typeface="Arial"/>
              <a:buChar char="●"/>
            </a:pPr>
            <a:r>
              <a:rPr lang="en" sz="2400" b="1">
                <a:solidFill>
                  <a:srgbClr val="666666"/>
                </a:solidFill>
              </a:rPr>
              <a:t>VISSIM Modelling</a:t>
            </a:r>
          </a:p>
          <a:p>
            <a:pPr marL="457200" lvl="0" indent="-381000" rtl="0">
              <a:lnSpc>
                <a:spcPct val="120000"/>
              </a:lnSpc>
              <a:spcBef>
                <a:spcPts val="0"/>
              </a:spcBef>
              <a:buClr>
                <a:srgbClr val="000000"/>
              </a:buClr>
              <a:buSzPct val="100000"/>
              <a:buFont typeface="Arial"/>
              <a:buChar char="●"/>
            </a:pPr>
            <a:r>
              <a:rPr lang="en" sz="2400" b="1"/>
              <a:t>Evaluation</a:t>
            </a:r>
          </a:p>
          <a:p>
            <a:pPr lvl="0" rtl="0">
              <a:lnSpc>
                <a:spcPct val="120000"/>
              </a:lnSpc>
              <a:spcBef>
                <a:spcPts val="0"/>
              </a:spcBef>
              <a:buClr>
                <a:schemeClr val="dk1"/>
              </a:buClr>
              <a:buFont typeface="Arial"/>
              <a:buNone/>
            </a:pPr>
            <a:endParaRPr/>
          </a:p>
        </p:txBody>
      </p:sp>
      <p:sp>
        <p:nvSpPr>
          <p:cNvPr id="105" name="Shape 105"/>
          <p:cNvSpPr txBox="1"/>
          <p:nvPr/>
        </p:nvSpPr>
        <p:spPr>
          <a:xfrm>
            <a:off x="50550" y="6294467"/>
            <a:ext cx="470400" cy="4988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9</a:t>
            </a:r>
          </a:p>
        </p:txBody>
      </p:sp>
      <p:sp>
        <p:nvSpPr>
          <p:cNvPr id="106" name="Shape 106"/>
          <p:cNvSpPr txBox="1"/>
          <p:nvPr/>
        </p:nvSpPr>
        <p:spPr>
          <a:xfrm>
            <a:off x="1208351" y="926767"/>
            <a:ext cx="598799" cy="1212000"/>
          </a:xfrm>
          <a:prstGeom prst="rect">
            <a:avLst/>
          </a:prstGeom>
          <a:noFill/>
          <a:ln>
            <a:noFill/>
          </a:ln>
        </p:spPr>
        <p:txBody>
          <a:bodyPr lIns="91425" tIns="91425" rIns="91425" bIns="91425" anchor="t" anchorCtr="0">
            <a:noAutofit/>
          </a:bodyPr>
          <a:lstStyle/>
          <a:p>
            <a:pPr>
              <a:spcBef>
                <a:spcPts val="0"/>
              </a:spcBef>
              <a:buNone/>
            </a:pPr>
            <a:endParaRPr/>
          </a:p>
        </p:txBody>
      </p:sp>
      <p:sp>
        <p:nvSpPr>
          <p:cNvPr id="107" name="Shape 107"/>
          <p:cNvSpPr txBox="1"/>
          <p:nvPr/>
        </p:nvSpPr>
        <p:spPr>
          <a:xfrm>
            <a:off x="1080026" y="969533"/>
            <a:ext cx="1133399" cy="1143200"/>
          </a:xfrm>
          <a:prstGeom prst="rect">
            <a:avLst/>
          </a:prstGeom>
          <a:noFill/>
          <a:ln>
            <a:noFill/>
          </a:ln>
        </p:spPr>
        <p:txBody>
          <a:bodyPr lIns="91425" tIns="91425" rIns="91425" bIns="91425" anchor="t" anchorCtr="0">
            <a:noAutofit/>
          </a:bodyPr>
          <a:lstStyle/>
          <a:p>
            <a:pPr>
              <a:spcBef>
                <a:spcPts val="0"/>
              </a:spcBef>
              <a:buNone/>
            </a:pPr>
            <a:endParaRPr/>
          </a:p>
        </p:txBody>
      </p:sp>
      <p:sp>
        <p:nvSpPr>
          <p:cNvPr id="108" name="Shape 108"/>
          <p:cNvSpPr txBox="1"/>
          <p:nvPr/>
        </p:nvSpPr>
        <p:spPr>
          <a:xfrm>
            <a:off x="7164550" y="1183400"/>
            <a:ext cx="716400" cy="1212000"/>
          </a:xfrm>
          <a:prstGeom prst="rect">
            <a:avLst/>
          </a:prstGeom>
          <a:noFill/>
          <a:ln>
            <a:noFill/>
          </a:ln>
        </p:spPr>
        <p:txBody>
          <a:bodyPr lIns="91425" tIns="91425" rIns="91425" bIns="91425" anchor="t" anchorCtr="0">
            <a:noAutofit/>
          </a:bodyPr>
          <a:lstStyle/>
          <a:p>
            <a:pPr>
              <a:spcBef>
                <a:spcPts val="0"/>
              </a:spcBef>
              <a:buNone/>
            </a:pPr>
            <a:endParaRPr/>
          </a:p>
        </p:txBody>
      </p:sp>
      <p:pic>
        <p:nvPicPr>
          <p:cNvPr id="109" name="Shape 109"/>
          <p:cNvPicPr preferRelativeResize="0"/>
          <p:nvPr/>
        </p:nvPicPr>
        <p:blipFill>
          <a:blip r:embed="rId3">
            <a:alphaModFix/>
          </a:blip>
          <a:stretch>
            <a:fillRect/>
          </a:stretch>
        </p:blipFill>
        <p:spPr>
          <a:xfrm>
            <a:off x="796675" y="4098432"/>
            <a:ext cx="2020949" cy="1650667"/>
          </a:xfrm>
          <a:prstGeom prst="rect">
            <a:avLst/>
          </a:prstGeom>
          <a:noFill/>
          <a:ln>
            <a:noFill/>
          </a:ln>
        </p:spPr>
      </p:pic>
      <p:pic>
        <p:nvPicPr>
          <p:cNvPr id="110" name="Shape 110"/>
          <p:cNvPicPr preferRelativeResize="0"/>
          <p:nvPr/>
        </p:nvPicPr>
        <p:blipFill>
          <a:blip r:embed="rId4">
            <a:alphaModFix/>
          </a:blip>
          <a:stretch>
            <a:fillRect/>
          </a:stretch>
        </p:blipFill>
        <p:spPr>
          <a:xfrm>
            <a:off x="5153891" y="3643266"/>
            <a:ext cx="2834035" cy="2280265"/>
          </a:xfrm>
          <a:prstGeom prst="rect">
            <a:avLst/>
          </a:prstGeom>
          <a:noFill/>
          <a:ln>
            <a:noFill/>
          </a:ln>
        </p:spPr>
      </p:pic>
      <p:sp>
        <p:nvSpPr>
          <p:cNvPr id="111" name="Shape 111"/>
          <p:cNvSpPr txBox="1"/>
          <p:nvPr/>
        </p:nvSpPr>
        <p:spPr>
          <a:xfrm>
            <a:off x="192475" y="684367"/>
            <a:ext cx="759300" cy="984000"/>
          </a:xfrm>
          <a:prstGeom prst="rect">
            <a:avLst/>
          </a:prstGeom>
          <a:noFill/>
          <a:ln>
            <a:noFill/>
          </a:ln>
        </p:spPr>
        <p:txBody>
          <a:bodyPr lIns="91425" tIns="91425" rIns="91425" bIns="91425" anchor="t" anchorCtr="0">
            <a:noAutofit/>
          </a:bodyPr>
          <a:lstStyle/>
          <a:p>
            <a:pPr>
              <a:spcBef>
                <a:spcPts val="0"/>
              </a:spcBef>
              <a:buNone/>
            </a:pPr>
            <a:endParaRPr/>
          </a:p>
        </p:txBody>
      </p:sp>
      <p:pic>
        <p:nvPicPr>
          <p:cNvPr id="112" name="Shape 112"/>
          <p:cNvPicPr preferRelativeResize="0"/>
          <p:nvPr/>
        </p:nvPicPr>
        <p:blipFill>
          <a:blip r:embed="rId5">
            <a:alphaModFix/>
          </a:blip>
          <a:stretch>
            <a:fillRect/>
          </a:stretch>
        </p:blipFill>
        <p:spPr>
          <a:xfrm>
            <a:off x="6504102" y="1242234"/>
            <a:ext cx="2182699" cy="1819621"/>
          </a:xfrm>
          <a:prstGeom prst="rect">
            <a:avLst/>
          </a:prstGeom>
          <a:noFill/>
          <a:ln>
            <a:noFill/>
          </a:ln>
        </p:spPr>
      </p:pic>
      <p:pic>
        <p:nvPicPr>
          <p:cNvPr id="113" name="Shape 113"/>
          <p:cNvPicPr preferRelativeResize="0"/>
          <p:nvPr/>
        </p:nvPicPr>
        <p:blipFill>
          <a:blip r:embed="rId6">
            <a:alphaModFix/>
          </a:blip>
          <a:stretch>
            <a:fillRect/>
          </a:stretch>
        </p:blipFill>
        <p:spPr>
          <a:xfrm>
            <a:off x="729131" y="328416"/>
            <a:ext cx="1835187" cy="182763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3056</Words>
  <Application>Microsoft Office PowerPoint</Application>
  <PresentationFormat>On-screen Show (4:3)</PresentationFormat>
  <Paragraphs>467</Paragraphs>
  <Slides>57</Slides>
  <Notes>57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Comic Sans MS</vt:lpstr>
      <vt:lpstr>Courier New</vt:lpstr>
      <vt:lpstr>Droid Sans</vt:lpstr>
      <vt:lpstr>Impact</vt:lpstr>
      <vt:lpstr>Times New Roman</vt:lpstr>
      <vt:lpstr>Default Design</vt:lpstr>
      <vt:lpstr>Ramp Metering Control for Mitigating Freeway Congestion  RET Group Presentation               Amy Gunderman, Biology and Physics, Finneytown High School Bob Leugers, Geometry, School for the Creative &amp; Performing Arts        Joanne Vakil, MS Math and Science, Dayton Islamic School   </vt:lpstr>
      <vt:lpstr>PowerPoint Presentation</vt:lpstr>
      <vt:lpstr>Table of Contents</vt:lpstr>
      <vt:lpstr>Causes of Congestion</vt:lpstr>
      <vt:lpstr>PowerPoint Presentation</vt:lpstr>
      <vt:lpstr>SOLUTION</vt:lpstr>
      <vt:lpstr>GOALS AND OBJECTIVES</vt:lpstr>
      <vt:lpstr>Timeline</vt:lpstr>
      <vt:lpstr>Research Training</vt:lpstr>
      <vt:lpstr>Background Literature Review</vt:lpstr>
      <vt:lpstr>PowerPoint Presentation</vt:lpstr>
      <vt:lpstr>PowerPoint Presentation</vt:lpstr>
      <vt:lpstr>Metering Design</vt:lpstr>
      <vt:lpstr> Signal Head Placement </vt:lpstr>
      <vt:lpstr>Positive Impacts</vt:lpstr>
      <vt:lpstr>Negative Impacts</vt:lpstr>
      <vt:lpstr>PowerPoint Presentation</vt:lpstr>
      <vt:lpstr>PowerPoint Presentation</vt:lpstr>
      <vt:lpstr>How Do We Know the Effects of Implementation? Why Conduct a Study or Simulation?  </vt:lpstr>
      <vt:lpstr>Requirements to Build Simulation</vt:lpstr>
      <vt:lpstr>PowerPoint Presentation</vt:lpstr>
      <vt:lpstr>PowerPoint Presentation</vt:lpstr>
      <vt:lpstr>PowerPoint Presentation</vt:lpstr>
      <vt:lpstr>PowerPoint Presentation</vt:lpstr>
      <vt:lpstr>PowerPoint Presentation</vt:lpstr>
      <vt:lpstr>Validating Speed Data </vt:lpstr>
      <vt:lpstr>Based on Validated Model Insert ramp meter in VISSIM Scenario 1 Single Entry Ramp Scenario 2 Dual Lane Ramp</vt:lpstr>
      <vt:lpstr>Single &amp; Dual Lane Ramp Meters</vt:lpstr>
      <vt:lpstr>Eastbound Simulation Results</vt:lpstr>
      <vt:lpstr>Eastbound Simulation Results</vt:lpstr>
      <vt:lpstr>Eastbound Simulation Results</vt:lpstr>
      <vt:lpstr>Eastbound Recommendations</vt:lpstr>
      <vt:lpstr>Westbound Simulation Results</vt:lpstr>
      <vt:lpstr>Westbound Simulation Results</vt:lpstr>
      <vt:lpstr>Westbound Simulation Results</vt:lpstr>
      <vt:lpstr>Westbound Recommendations</vt:lpstr>
      <vt:lpstr>Meeting Goals &amp; Objectives</vt:lpstr>
      <vt:lpstr>Future Research</vt:lpstr>
      <vt:lpstr>Amy’s Current Unit Progress</vt:lpstr>
      <vt:lpstr>Amy’s Current Unit Progress (cont.) </vt:lpstr>
      <vt:lpstr>Lesson 1: Activity 1</vt:lpstr>
      <vt:lpstr>Lesson 1: Activity 2 </vt:lpstr>
      <vt:lpstr>Lesson 2: Activity 3 </vt:lpstr>
      <vt:lpstr>PowerPoint Presentation</vt:lpstr>
      <vt:lpstr>Bob’s Current Unit Progress</vt:lpstr>
      <vt:lpstr>Lesson 1 Activity 1</vt:lpstr>
      <vt:lpstr>Lesson 2 Activity 2</vt:lpstr>
      <vt:lpstr>Lesson 2 Activity 3</vt:lpstr>
      <vt:lpstr>Lesson 2 Activity 4</vt:lpstr>
      <vt:lpstr>Joanne’s Unit</vt:lpstr>
      <vt:lpstr>Lesson 1: Activity 1      </vt:lpstr>
      <vt:lpstr>Lesson 2: Activity 2</vt:lpstr>
      <vt:lpstr>Lesson 2: Activity 3</vt:lpstr>
      <vt:lpstr>Lesson 2: Activity 4</vt:lpstr>
      <vt:lpstr> References       </vt:lpstr>
      <vt:lpstr>References (cont.)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 Metering Control for Mitigating Freeway Congestion  RET Group Presentation           Amy Gunderman, Biology and Physics, Finneytown High School Bob Leugers, Geometry, School for the Creative &amp; Performing Arts        Joanne Vakil, MS Math and Science, Dayton Islamic School</dc:title>
  <dc:creator>RET</dc:creator>
  <cp:lastModifiedBy>Bob Leugers</cp:lastModifiedBy>
  <cp:revision>43</cp:revision>
  <dcterms:modified xsi:type="dcterms:W3CDTF">2014-07-30T21:00:04Z</dcterms:modified>
</cp:coreProperties>
</file>